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6" r:id="rId3"/>
    <p:sldMasterId id="2147483694" r:id="rId4"/>
    <p:sldMasterId id="2147483708" r:id="rId5"/>
  </p:sldMasterIdLst>
  <p:notesMasterIdLst>
    <p:notesMasterId r:id="rId55"/>
  </p:notesMasterIdLst>
  <p:sldIdLst>
    <p:sldId id="257" r:id="rId6"/>
    <p:sldId id="258" r:id="rId7"/>
    <p:sldId id="259" r:id="rId8"/>
    <p:sldId id="851" r:id="rId9"/>
    <p:sldId id="863" r:id="rId10"/>
    <p:sldId id="846" r:id="rId11"/>
    <p:sldId id="853" r:id="rId12"/>
    <p:sldId id="843" r:id="rId13"/>
    <p:sldId id="844" r:id="rId14"/>
    <p:sldId id="845" r:id="rId15"/>
    <p:sldId id="857" r:id="rId16"/>
    <p:sldId id="854" r:id="rId17"/>
    <p:sldId id="260" r:id="rId18"/>
    <p:sldId id="855" r:id="rId19"/>
    <p:sldId id="842" r:id="rId20"/>
    <p:sldId id="856" r:id="rId21"/>
    <p:sldId id="858" r:id="rId22"/>
    <p:sldId id="369" r:id="rId23"/>
    <p:sldId id="353" r:id="rId24"/>
    <p:sldId id="370" r:id="rId25"/>
    <p:sldId id="867" r:id="rId26"/>
    <p:sldId id="261" r:id="rId27"/>
    <p:sldId id="868" r:id="rId28"/>
    <p:sldId id="871" r:id="rId29"/>
    <p:sldId id="860" r:id="rId30"/>
    <p:sldId id="847" r:id="rId31"/>
    <p:sldId id="872" r:id="rId32"/>
    <p:sldId id="831" r:id="rId33"/>
    <p:sldId id="862" r:id="rId34"/>
    <p:sldId id="861" r:id="rId35"/>
    <p:sldId id="832" r:id="rId36"/>
    <p:sldId id="829" r:id="rId37"/>
    <p:sldId id="834" r:id="rId38"/>
    <p:sldId id="835" r:id="rId39"/>
    <p:sldId id="643" r:id="rId40"/>
    <p:sldId id="836" r:id="rId41"/>
    <p:sldId id="864" r:id="rId42"/>
    <p:sldId id="833" r:id="rId43"/>
    <p:sldId id="852" r:id="rId44"/>
    <p:sldId id="869" r:id="rId45"/>
    <p:sldId id="308" r:id="rId46"/>
    <p:sldId id="870" r:id="rId47"/>
    <p:sldId id="866" r:id="rId48"/>
    <p:sldId id="865" r:id="rId49"/>
    <p:sldId id="272" r:id="rId50"/>
    <p:sldId id="762" r:id="rId51"/>
    <p:sldId id="314" r:id="rId52"/>
    <p:sldId id="763" r:id="rId53"/>
    <p:sldId id="30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FC016C-5B62-3626-1519-F7E287E59228}" name="Tracie Rainey" initials="TR" userId="2dc5fd1e8ec73de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42A701-A0B7-4927-8C8F-F44E00C73FAC}" v="230" dt="2023-11-28T23:13:43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1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microsoft.com/office/2018/10/relationships/authors" Target="author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B8B42-519D-4F29-85E3-76ED546C0E5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6052D-B57E-4495-9847-396934BCBA1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200">
              <a:solidFill>
                <a:schemeClr val="accent5"/>
              </a:solidFill>
            </a:rPr>
            <a:t>The BSF is a tool the state legislature uses to help balance the state budget</a:t>
          </a:r>
        </a:p>
      </dgm:t>
    </dgm:pt>
    <dgm:pt modelId="{ACDA61B8-FDC1-461A-9E4D-5005020E3F6E}" type="parTrans" cxnId="{C8C5DDB1-C4DE-48F2-B8F5-AB867FDB8020}">
      <dgm:prSet/>
      <dgm:spPr/>
      <dgm:t>
        <a:bodyPr/>
        <a:lstStyle/>
        <a:p>
          <a:endParaRPr lang="en-US"/>
        </a:p>
      </dgm:t>
    </dgm:pt>
    <dgm:pt modelId="{1A1946F4-4011-4D31-BE8B-DEC2FF048FEA}" type="sibTrans" cxnId="{C8C5DDB1-C4DE-48F2-B8F5-AB867FDB8020}">
      <dgm:prSet/>
      <dgm:spPr/>
      <dgm:t>
        <a:bodyPr/>
        <a:lstStyle/>
        <a:p>
          <a:endParaRPr lang="en-US"/>
        </a:p>
      </dgm:t>
    </dgm:pt>
    <dgm:pt modelId="{9F7C4762-8BCC-4CC6-B53E-7B1012CDD41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200">
              <a:solidFill>
                <a:schemeClr val="accent5"/>
              </a:solidFill>
            </a:rPr>
            <a:t>After the state sets the budget, if more money is needed, money is subtracted from education budget-</a:t>
          </a:r>
          <a:r>
            <a:rPr lang="en-US" sz="2200" i="1">
              <a:solidFill>
                <a:schemeClr val="accent5"/>
              </a:solidFill>
            </a:rPr>
            <a:t>but only the factors (Dwyer lawsuit)</a:t>
          </a:r>
        </a:p>
      </dgm:t>
    </dgm:pt>
    <dgm:pt modelId="{2360F03A-B19A-4F5B-B1B6-310DEAC1A4AD}" type="parTrans" cxnId="{AFA3D97D-FA2E-44AB-B36A-4C9D86890793}">
      <dgm:prSet/>
      <dgm:spPr/>
      <dgm:t>
        <a:bodyPr/>
        <a:lstStyle/>
        <a:p>
          <a:endParaRPr lang="en-US"/>
        </a:p>
      </dgm:t>
    </dgm:pt>
    <dgm:pt modelId="{6069BEF0-4E2A-43F6-8B4B-DB6267F1B03F}" type="sibTrans" cxnId="{AFA3D97D-FA2E-44AB-B36A-4C9D86890793}">
      <dgm:prSet/>
      <dgm:spPr/>
      <dgm:t>
        <a:bodyPr/>
        <a:lstStyle/>
        <a:p>
          <a:endParaRPr lang="en-US"/>
        </a:p>
      </dgm:t>
    </dgm:pt>
    <dgm:pt modelId="{A47344D1-3424-4AB8-A1DA-78F891E8C6EB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5"/>
              </a:solidFill>
            </a:rPr>
            <a:t>Since the creation of the BSF, schools have lost more than </a:t>
          </a:r>
          <a:r>
            <a:rPr lang="en-US" b="1" dirty="0">
              <a:solidFill>
                <a:schemeClr val="accent5"/>
              </a:solidFill>
            </a:rPr>
            <a:t>$10.5 billion </a:t>
          </a:r>
        </a:p>
      </dgm:t>
    </dgm:pt>
    <dgm:pt modelId="{A0876760-76CF-4C07-B8A8-271D35DAFD85}" type="parTrans" cxnId="{E5F2B703-5B9C-48D1-863D-4B2219F4A2D2}">
      <dgm:prSet/>
      <dgm:spPr/>
      <dgm:t>
        <a:bodyPr/>
        <a:lstStyle/>
        <a:p>
          <a:endParaRPr lang="en-US"/>
        </a:p>
      </dgm:t>
    </dgm:pt>
    <dgm:pt modelId="{424BCBF3-802D-4146-AFF6-B5DA7AB5CA7C}" type="sibTrans" cxnId="{E5F2B703-5B9C-48D1-863D-4B2219F4A2D2}">
      <dgm:prSet/>
      <dgm:spPr/>
      <dgm:t>
        <a:bodyPr/>
        <a:lstStyle/>
        <a:p>
          <a:endParaRPr lang="en-US"/>
        </a:p>
      </dgm:t>
    </dgm:pt>
    <dgm:pt modelId="{2C2426AC-23C9-40B2-BF5F-37C4AF1EDC8A}" type="pres">
      <dgm:prSet presAssocID="{41FB8B42-519D-4F29-85E3-76ED546C0E5C}" presName="linearFlow" presStyleCnt="0">
        <dgm:presLayoutVars>
          <dgm:resizeHandles val="exact"/>
        </dgm:presLayoutVars>
      </dgm:prSet>
      <dgm:spPr/>
    </dgm:pt>
    <dgm:pt modelId="{007179DB-05CA-4EF6-B1FE-B20D9405E262}" type="pres">
      <dgm:prSet presAssocID="{4B46052D-B57E-4495-9847-396934BCBA1C}" presName="node" presStyleLbl="node1" presStyleIdx="0" presStyleCnt="3" custScaleX="183399">
        <dgm:presLayoutVars>
          <dgm:bulletEnabled val="1"/>
        </dgm:presLayoutVars>
      </dgm:prSet>
      <dgm:spPr/>
    </dgm:pt>
    <dgm:pt modelId="{FD0813FE-5049-4431-895C-7927837592A6}" type="pres">
      <dgm:prSet presAssocID="{1A1946F4-4011-4D31-BE8B-DEC2FF048FEA}" presName="sibTrans" presStyleLbl="sibTrans2D1" presStyleIdx="0" presStyleCnt="2"/>
      <dgm:spPr/>
    </dgm:pt>
    <dgm:pt modelId="{C626EC55-AC63-42AB-94B0-F56CD9DA5B9D}" type="pres">
      <dgm:prSet presAssocID="{1A1946F4-4011-4D31-BE8B-DEC2FF048FEA}" presName="connectorText" presStyleLbl="sibTrans2D1" presStyleIdx="0" presStyleCnt="2"/>
      <dgm:spPr/>
    </dgm:pt>
    <dgm:pt modelId="{855E00FD-0A84-43F3-87B6-54AEE3156B33}" type="pres">
      <dgm:prSet presAssocID="{9F7C4762-8BCC-4CC6-B53E-7B1012CDD41B}" presName="node" presStyleLbl="node1" presStyleIdx="1" presStyleCnt="3" custScaleX="183578" custLinFactNeighborY="61">
        <dgm:presLayoutVars>
          <dgm:bulletEnabled val="1"/>
        </dgm:presLayoutVars>
      </dgm:prSet>
      <dgm:spPr/>
    </dgm:pt>
    <dgm:pt modelId="{F0B505B8-1FED-44F1-B232-FCB3F213C018}" type="pres">
      <dgm:prSet presAssocID="{6069BEF0-4E2A-43F6-8B4B-DB6267F1B03F}" presName="sibTrans" presStyleLbl="sibTrans2D1" presStyleIdx="1" presStyleCnt="2"/>
      <dgm:spPr/>
    </dgm:pt>
    <dgm:pt modelId="{F2065084-04AA-449B-B842-3C52869941CD}" type="pres">
      <dgm:prSet presAssocID="{6069BEF0-4E2A-43F6-8B4B-DB6267F1B03F}" presName="connectorText" presStyleLbl="sibTrans2D1" presStyleIdx="1" presStyleCnt="2"/>
      <dgm:spPr/>
    </dgm:pt>
    <dgm:pt modelId="{AF7BE665-A0F5-498A-8D1D-20498185D069}" type="pres">
      <dgm:prSet presAssocID="{A47344D1-3424-4AB8-A1DA-78F891E8C6EB}" presName="node" presStyleLbl="node1" presStyleIdx="2" presStyleCnt="3" custScaleX="177746">
        <dgm:presLayoutVars>
          <dgm:bulletEnabled val="1"/>
        </dgm:presLayoutVars>
      </dgm:prSet>
      <dgm:spPr/>
    </dgm:pt>
  </dgm:ptLst>
  <dgm:cxnLst>
    <dgm:cxn modelId="{8D013702-631E-4FC6-B41F-9AD4EDE66EDB}" type="presOf" srcId="{1A1946F4-4011-4D31-BE8B-DEC2FF048FEA}" destId="{FD0813FE-5049-4431-895C-7927837592A6}" srcOrd="0" destOrd="0" presId="urn:microsoft.com/office/officeart/2005/8/layout/process2"/>
    <dgm:cxn modelId="{E5F2B703-5B9C-48D1-863D-4B2219F4A2D2}" srcId="{41FB8B42-519D-4F29-85E3-76ED546C0E5C}" destId="{A47344D1-3424-4AB8-A1DA-78F891E8C6EB}" srcOrd="2" destOrd="0" parTransId="{A0876760-76CF-4C07-B8A8-271D35DAFD85}" sibTransId="{424BCBF3-802D-4146-AFF6-B5DA7AB5CA7C}"/>
    <dgm:cxn modelId="{B343C21F-A2EC-4AD2-90CD-6007ADBBC669}" type="presOf" srcId="{41FB8B42-519D-4F29-85E3-76ED546C0E5C}" destId="{2C2426AC-23C9-40B2-BF5F-37C4AF1EDC8A}" srcOrd="0" destOrd="0" presId="urn:microsoft.com/office/officeart/2005/8/layout/process2"/>
    <dgm:cxn modelId="{AB78275F-CF17-4655-8B8F-9EAE516219CD}" type="presOf" srcId="{A47344D1-3424-4AB8-A1DA-78F891E8C6EB}" destId="{AF7BE665-A0F5-498A-8D1D-20498185D069}" srcOrd="0" destOrd="0" presId="urn:microsoft.com/office/officeart/2005/8/layout/process2"/>
    <dgm:cxn modelId="{8FBDBD61-8FD2-4553-BD21-0C727EA3E43C}" type="presOf" srcId="{6069BEF0-4E2A-43F6-8B4B-DB6267F1B03F}" destId="{F2065084-04AA-449B-B842-3C52869941CD}" srcOrd="1" destOrd="0" presId="urn:microsoft.com/office/officeart/2005/8/layout/process2"/>
    <dgm:cxn modelId="{AFA3D97D-FA2E-44AB-B36A-4C9D86890793}" srcId="{41FB8B42-519D-4F29-85E3-76ED546C0E5C}" destId="{9F7C4762-8BCC-4CC6-B53E-7B1012CDD41B}" srcOrd="1" destOrd="0" parTransId="{2360F03A-B19A-4F5B-B1B6-310DEAC1A4AD}" sibTransId="{6069BEF0-4E2A-43F6-8B4B-DB6267F1B03F}"/>
    <dgm:cxn modelId="{68640A88-BE40-4897-B991-DDC6C685B4F2}" type="presOf" srcId="{6069BEF0-4E2A-43F6-8B4B-DB6267F1B03F}" destId="{F0B505B8-1FED-44F1-B232-FCB3F213C018}" srcOrd="0" destOrd="0" presId="urn:microsoft.com/office/officeart/2005/8/layout/process2"/>
    <dgm:cxn modelId="{C8C5DDB1-C4DE-48F2-B8F5-AB867FDB8020}" srcId="{41FB8B42-519D-4F29-85E3-76ED546C0E5C}" destId="{4B46052D-B57E-4495-9847-396934BCBA1C}" srcOrd="0" destOrd="0" parTransId="{ACDA61B8-FDC1-461A-9E4D-5005020E3F6E}" sibTransId="{1A1946F4-4011-4D31-BE8B-DEC2FF048FEA}"/>
    <dgm:cxn modelId="{774E85CE-5EE1-4DA5-B0FC-63125746A98E}" type="presOf" srcId="{1A1946F4-4011-4D31-BE8B-DEC2FF048FEA}" destId="{C626EC55-AC63-42AB-94B0-F56CD9DA5B9D}" srcOrd="1" destOrd="0" presId="urn:microsoft.com/office/officeart/2005/8/layout/process2"/>
    <dgm:cxn modelId="{86A753D4-4B40-46F9-B2AD-63AA08D7DEA5}" type="presOf" srcId="{9F7C4762-8BCC-4CC6-B53E-7B1012CDD41B}" destId="{855E00FD-0A84-43F3-87B6-54AEE3156B33}" srcOrd="0" destOrd="0" presId="urn:microsoft.com/office/officeart/2005/8/layout/process2"/>
    <dgm:cxn modelId="{2FA4D6F4-4470-46FA-B5F1-E79981AFF2B1}" type="presOf" srcId="{4B46052D-B57E-4495-9847-396934BCBA1C}" destId="{007179DB-05CA-4EF6-B1FE-B20D9405E262}" srcOrd="0" destOrd="0" presId="urn:microsoft.com/office/officeart/2005/8/layout/process2"/>
    <dgm:cxn modelId="{EFBABED7-163E-4699-B8C3-6F85BDE12BE4}" type="presParOf" srcId="{2C2426AC-23C9-40B2-BF5F-37C4AF1EDC8A}" destId="{007179DB-05CA-4EF6-B1FE-B20D9405E262}" srcOrd="0" destOrd="0" presId="urn:microsoft.com/office/officeart/2005/8/layout/process2"/>
    <dgm:cxn modelId="{F3396BA6-6F77-4E68-B8E2-77C76C509C54}" type="presParOf" srcId="{2C2426AC-23C9-40B2-BF5F-37C4AF1EDC8A}" destId="{FD0813FE-5049-4431-895C-7927837592A6}" srcOrd="1" destOrd="0" presId="urn:microsoft.com/office/officeart/2005/8/layout/process2"/>
    <dgm:cxn modelId="{C3A318B8-D80C-426B-909C-D09978C4722B}" type="presParOf" srcId="{FD0813FE-5049-4431-895C-7927837592A6}" destId="{C626EC55-AC63-42AB-94B0-F56CD9DA5B9D}" srcOrd="0" destOrd="0" presId="urn:microsoft.com/office/officeart/2005/8/layout/process2"/>
    <dgm:cxn modelId="{F2D2F9CA-B6F8-42A0-BCFC-0FBE6265E08E}" type="presParOf" srcId="{2C2426AC-23C9-40B2-BF5F-37C4AF1EDC8A}" destId="{855E00FD-0A84-43F3-87B6-54AEE3156B33}" srcOrd="2" destOrd="0" presId="urn:microsoft.com/office/officeart/2005/8/layout/process2"/>
    <dgm:cxn modelId="{C15AC260-9288-4D0A-9E38-06354B0521E9}" type="presParOf" srcId="{2C2426AC-23C9-40B2-BF5F-37C4AF1EDC8A}" destId="{F0B505B8-1FED-44F1-B232-FCB3F213C018}" srcOrd="3" destOrd="0" presId="urn:microsoft.com/office/officeart/2005/8/layout/process2"/>
    <dgm:cxn modelId="{6199E700-03FE-4259-86C1-965E767DAE7B}" type="presParOf" srcId="{F0B505B8-1FED-44F1-B232-FCB3F213C018}" destId="{F2065084-04AA-449B-B842-3C52869941CD}" srcOrd="0" destOrd="0" presId="urn:microsoft.com/office/officeart/2005/8/layout/process2"/>
    <dgm:cxn modelId="{21FA4E29-CF19-421E-BDCB-9CD6972D5352}" type="presParOf" srcId="{2C2426AC-23C9-40B2-BF5F-37C4AF1EDC8A}" destId="{AF7BE665-A0F5-498A-8D1D-20498185D06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179DB-05CA-4EF6-B1FE-B20D9405E262}">
      <dsp:nvSpPr>
        <dsp:cNvPr id="0" name=""/>
        <dsp:cNvSpPr/>
      </dsp:nvSpPr>
      <dsp:spPr>
        <a:xfrm>
          <a:off x="3240" y="2308"/>
          <a:ext cx="6640380" cy="11807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5"/>
              </a:solidFill>
            </a:rPr>
            <a:t>The BSF is a tool the state legislature uses to help balance the state budget</a:t>
          </a:r>
        </a:p>
      </dsp:txBody>
      <dsp:txXfrm>
        <a:off x="37823" y="36891"/>
        <a:ext cx="6571214" cy="1111573"/>
      </dsp:txXfrm>
    </dsp:sp>
    <dsp:sp modelId="{FD0813FE-5049-4431-895C-7927837592A6}">
      <dsp:nvSpPr>
        <dsp:cNvPr id="0" name=""/>
        <dsp:cNvSpPr/>
      </dsp:nvSpPr>
      <dsp:spPr>
        <a:xfrm rot="5400000">
          <a:off x="3101907" y="1212746"/>
          <a:ext cx="443047" cy="53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3164031" y="1256888"/>
        <a:ext cx="318800" cy="310133"/>
      </dsp:txXfrm>
    </dsp:sp>
    <dsp:sp modelId="{855E00FD-0A84-43F3-87B6-54AEE3156B33}">
      <dsp:nvSpPr>
        <dsp:cNvPr id="0" name=""/>
        <dsp:cNvSpPr/>
      </dsp:nvSpPr>
      <dsp:spPr>
        <a:xfrm>
          <a:off x="0" y="1773777"/>
          <a:ext cx="6646862" cy="11807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5"/>
              </a:solidFill>
            </a:rPr>
            <a:t>After the state sets the budget, if more money is needed, money is subtracted from education budget-</a:t>
          </a:r>
          <a:r>
            <a:rPr lang="en-US" sz="2200" i="1" kern="1200">
              <a:solidFill>
                <a:schemeClr val="accent5"/>
              </a:solidFill>
            </a:rPr>
            <a:t>but only the factors (Dwyer lawsuit)</a:t>
          </a:r>
        </a:p>
      </dsp:txBody>
      <dsp:txXfrm>
        <a:off x="34583" y="1808360"/>
        <a:ext cx="6577696" cy="1111573"/>
      </dsp:txXfrm>
    </dsp:sp>
    <dsp:sp modelId="{F0B505B8-1FED-44F1-B232-FCB3F213C018}">
      <dsp:nvSpPr>
        <dsp:cNvPr id="0" name=""/>
        <dsp:cNvSpPr/>
      </dsp:nvSpPr>
      <dsp:spPr>
        <a:xfrm rot="5400000">
          <a:off x="3102177" y="2983855"/>
          <a:ext cx="442507" cy="53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-5400000">
        <a:off x="3164031" y="3028267"/>
        <a:ext cx="318800" cy="309755"/>
      </dsp:txXfrm>
    </dsp:sp>
    <dsp:sp modelId="{AF7BE665-A0F5-498A-8D1D-20498185D069}">
      <dsp:nvSpPr>
        <dsp:cNvPr id="0" name=""/>
        <dsp:cNvSpPr/>
      </dsp:nvSpPr>
      <dsp:spPr>
        <a:xfrm>
          <a:off x="105580" y="3544527"/>
          <a:ext cx="6435701" cy="118073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5"/>
              </a:solidFill>
            </a:rPr>
            <a:t>Since the creation of the BSF, schools have lost more than </a:t>
          </a:r>
          <a:r>
            <a:rPr lang="en-US" sz="2700" b="1" kern="1200" dirty="0">
              <a:solidFill>
                <a:schemeClr val="accent5"/>
              </a:solidFill>
            </a:rPr>
            <a:t>$10.5 billion </a:t>
          </a:r>
        </a:p>
      </dsp:txBody>
      <dsp:txXfrm>
        <a:off x="140163" y="3579110"/>
        <a:ext cx="6366535" cy="1111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7:08:24.0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2765 0,'-1716'64,"1543"-47,-565 77,625-78,89-14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7:08:25.05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12,'13'0,"21"0,20 0,58 0,52 0,40 0,40 0,35 0,8 0,-19 0,-44 0,-51 0,-52 0,-43-6,-38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3T17:08:29.48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276FF-9C4D-4CA6-AAFB-ADA438A3BD66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A84AB-D9F4-4D2B-A20C-4FD07727F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85477470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85477470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805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5530"/>
            <a:r>
              <a:rPr lang="en-US"/>
              <a:t>Tracie</a:t>
            </a:r>
          </a:p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701041" y="4473894"/>
            <a:ext cx="5608320" cy="3660457"/>
          </a:xfrm>
          <a:prstGeom prst="rect">
            <a:avLst/>
          </a:prstGeom>
        </p:spPr>
        <p:txBody>
          <a:bodyPr spcFirstLastPara="1" wrap="square" lIns="98875" tIns="49425" rIns="98875" bIns="49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1C012-5B67-4D4C-8ACB-C51CA523A4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12/8/2020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63B9E-8D2C-48C2-8828-A508B7FD0D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1547 Gaylord Street Denver, Colorado 80206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4C83489-B331-4ED9-8CEB-CF1E20C7E2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Colorado School Finance Project</a:t>
            </a:r>
          </a:p>
        </p:txBody>
      </p:sp>
    </p:spTree>
    <p:extLst>
      <p:ext uri="{BB962C8B-B14F-4D97-AF65-F5344CB8AC3E}">
        <p14:creationId xmlns:p14="http://schemas.microsoft.com/office/powerpoint/2010/main" val="359580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Glenn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5530"/>
            <a:r>
              <a:rPr lang="en-US"/>
              <a:t>Glenn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70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8000" b="1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sz="8000" b="1" i="0" u="none" strike="noStrike" cap="non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5806600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8" name="Google Shape;108;p11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8000" b="1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sz="8000" b="1" i="0" u="none" strike="noStrike" cap="non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98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41387" y="612938"/>
            <a:ext cx="3709225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471C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54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75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40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65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73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-16266"/>
            <a:ext cx="8054767" cy="6889233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3357855" y="2119533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2" name="Google Shape;12;p2"/>
          <p:cNvSpPr/>
          <p:nvPr/>
        </p:nvSpPr>
        <p:spPr>
          <a:xfrm>
            <a:off x="3601968" y="0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5954800" cy="38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47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1129488" y="712101"/>
            <a:ext cx="14058189" cy="4586729"/>
            <a:chOff x="-847116" y="591225"/>
            <a:chExt cx="10543642" cy="3440047"/>
          </a:xfrm>
        </p:grpSpPr>
        <p:sp>
          <p:nvSpPr>
            <p:cNvPr id="16" name="Google Shape;16;p3"/>
            <p:cNvSpPr/>
            <p:nvPr/>
          </p:nvSpPr>
          <p:spPr>
            <a:xfrm>
              <a:off x="278002" y="1752528"/>
              <a:ext cx="7944569" cy="1803781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847116" y="2227372"/>
              <a:ext cx="1691400" cy="1803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113129" y="1325881"/>
              <a:ext cx="1691507" cy="1803781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-175747" y="1165593"/>
              <a:ext cx="2241448" cy="2390699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84968" y="591225"/>
              <a:ext cx="943237" cy="1006433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442811" y="2959969"/>
              <a:ext cx="559354" cy="59633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354027" y="961274"/>
              <a:ext cx="1342500" cy="14316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2387600" y="2799484"/>
            <a:ext cx="7416800" cy="7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87600" y="3704917"/>
            <a:ext cx="7416800" cy="3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867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sz="8000" b="1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5806600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1" name="Google Shape;31;p4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2" name="Google Shape;32;p4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3" name="Google Shape;33;p4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4" name="Google Shape;34;p4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5" name="Google Shape;35;p4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sz="8000" b="1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  <p:extLst>
      <p:ext uri="{BB962C8B-B14F-4D97-AF65-F5344CB8AC3E}">
        <p14:creationId xmlns:p14="http://schemas.microsoft.com/office/powerpoint/2010/main" val="136742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5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39" name="Google Shape;39;p5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5" name="Google Shape;45;p5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46" name="Google Shape;46;p5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913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-10400" y="-16266"/>
            <a:ext cx="8331067" cy="6889233"/>
          </a:xfrm>
          <a:custGeom>
            <a:avLst/>
            <a:gdLst/>
            <a:ahLst/>
            <a:cxnLst/>
            <a:rect l="l" t="t" r="r" b="b"/>
            <a:pathLst>
              <a:path w="249932" h="206677" extrusionOk="0">
                <a:moveTo>
                  <a:pt x="134610" y="206677"/>
                </a:moveTo>
                <a:lnTo>
                  <a:pt x="249932" y="0"/>
                </a:lnTo>
                <a:lnTo>
                  <a:pt x="312" y="176"/>
                </a:lnTo>
                <a:lnTo>
                  <a:pt x="0" y="2065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53" name="Google Shape;53;p6"/>
          <p:cNvGrpSpPr/>
          <p:nvPr/>
        </p:nvGrpSpPr>
        <p:grpSpPr>
          <a:xfrm>
            <a:off x="-418255" y="-24499"/>
            <a:ext cx="8358488" cy="2182673"/>
            <a:chOff x="-313691" y="-18375"/>
            <a:chExt cx="6268866" cy="1637005"/>
          </a:xfrm>
        </p:grpSpPr>
        <p:sp>
          <p:nvSpPr>
            <p:cNvPr id="54" name="Google Shape;54;p6"/>
            <p:cNvSpPr/>
            <p:nvPr/>
          </p:nvSpPr>
          <p:spPr>
            <a:xfrm>
              <a:off x="256375" y="499825"/>
              <a:ext cx="56988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8" name="Google Shape;58;p6"/>
          <p:cNvGrpSpPr/>
          <p:nvPr/>
        </p:nvGrpSpPr>
        <p:grpSpPr>
          <a:xfrm>
            <a:off x="11171551" y="4763643"/>
            <a:ext cx="1749812" cy="2094404"/>
            <a:chOff x="7485392" y="1755351"/>
            <a:chExt cx="2830800" cy="3388272"/>
          </a:xfrm>
        </p:grpSpPr>
        <p:sp>
          <p:nvSpPr>
            <p:cNvPr id="59" name="Google Shape;59;p6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61" name="Google Shape;61;p6"/>
          <p:cNvSpPr/>
          <p:nvPr/>
        </p:nvSpPr>
        <p:spPr>
          <a:xfrm>
            <a:off x="4228773" y="3429000"/>
            <a:ext cx="2408800" cy="34436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62" name="Google Shape;62;p6"/>
          <p:cNvSpPr/>
          <p:nvPr/>
        </p:nvSpPr>
        <p:spPr>
          <a:xfrm>
            <a:off x="3891459" y="0"/>
            <a:ext cx="4429200" cy="6333200"/>
          </a:xfrm>
          <a:prstGeom prst="parallelogram">
            <a:avLst>
              <a:gd name="adj" fmla="val 79448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52120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3307600" cy="3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╺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11593033" y="6333133"/>
            <a:ext cx="5992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28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3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32" name="Google Shape;132;p13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39" name="Google Shape;13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6271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68" name="Google Shape;68;p7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75" name="Google Shape;75;p7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4352000" cy="39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▰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2"/>
          </p:nvPr>
        </p:nvSpPr>
        <p:spPr>
          <a:xfrm>
            <a:off x="6200237" y="2112567"/>
            <a:ext cx="4352000" cy="39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▰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9842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8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83" name="Google Shape;83;p8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90" name="Google Shape;90;p8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2902800" cy="39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2"/>
          </p:nvPr>
        </p:nvSpPr>
        <p:spPr>
          <a:xfrm>
            <a:off x="4434431" y="2112567"/>
            <a:ext cx="2902800" cy="39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3"/>
          </p:nvPr>
        </p:nvSpPr>
        <p:spPr>
          <a:xfrm>
            <a:off x="7649429" y="2112567"/>
            <a:ext cx="2902800" cy="39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▰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╺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646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99" name="Google Shape;99;p9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05" name="Google Shape;105;p9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06" name="Google Shape;106;p9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722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2" name="Google Shape;112;p10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18" name="Google Shape;118;p10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19" name="Google Shape;119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367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1"/>
          <p:cNvGrpSpPr/>
          <p:nvPr/>
        </p:nvGrpSpPr>
        <p:grpSpPr>
          <a:xfrm>
            <a:off x="-418265" y="4675334"/>
            <a:ext cx="10000192" cy="2182689"/>
            <a:chOff x="-313699" y="-18375"/>
            <a:chExt cx="7500144" cy="1637017"/>
          </a:xfrm>
        </p:grpSpPr>
        <p:sp>
          <p:nvSpPr>
            <p:cNvPr id="125" name="Google Shape;125;p11"/>
            <p:cNvSpPr/>
            <p:nvPr/>
          </p:nvSpPr>
          <p:spPr>
            <a:xfrm>
              <a:off x="256375" y="848019"/>
              <a:ext cx="6692400" cy="4491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-313699" y="850942"/>
              <a:ext cx="720000" cy="767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6680045" y="574471"/>
              <a:ext cx="506400" cy="5400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6845048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31" name="Google Shape;131;p11"/>
          <p:cNvSpPr txBox="1">
            <a:spLocks noGrp="1"/>
          </p:cNvSpPr>
          <p:nvPr>
            <p:ph type="body" idx="1"/>
          </p:nvPr>
        </p:nvSpPr>
        <p:spPr>
          <a:xfrm>
            <a:off x="1003300" y="5875067"/>
            <a:ext cx="77876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480"/>
              </a:spcBef>
              <a:spcAft>
                <a:spcPts val="0"/>
              </a:spcAft>
              <a:buSzPts val="1600"/>
              <a:buNone/>
              <a:defRPr sz="2133"/>
            </a:lvl1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689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5" name="Google Shape;135;p12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36" name="Google Shape;136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39" name="Google Shape;139;p12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0" name="Google Shape;140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  <p:extLst>
      <p:ext uri="{BB962C8B-B14F-4D97-AF65-F5344CB8AC3E}">
        <p14:creationId xmlns:p14="http://schemas.microsoft.com/office/powerpoint/2010/main" val="1073540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44" name="Google Shape;144;p13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145" name="Google Shape;145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49" name="Google Shape;14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  <p:extLst>
      <p:ext uri="{BB962C8B-B14F-4D97-AF65-F5344CB8AC3E}">
        <p14:creationId xmlns:p14="http://schemas.microsoft.com/office/powerpoint/2010/main" val="3098012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698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81AB-D679-401C-9F54-B3440DDDA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4DDA5-2237-4EE3-9FDF-F7F989BD4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20963-E19B-4E9B-84CF-0C323C82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FCE2A-5E4A-41AA-AF27-85935FA7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5B3A5-784D-400D-943E-0BDFBF81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05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0501-DA46-4130-A1D3-D9BA3D9F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BAD88-35F1-4839-A743-8E1E4C1AF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DF61E-ECC4-4384-AD0A-EDAB0A204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3037F-A199-434D-A5AC-4ACC89BC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5B4DE-E812-4C38-8B35-5B0B4BD6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-16266"/>
            <a:ext cx="8054767" cy="6889233"/>
          </a:xfrm>
          <a:custGeom>
            <a:avLst/>
            <a:gdLst/>
            <a:ahLst/>
            <a:cxnLst/>
            <a:rect l="l" t="t" r="r" b="b"/>
            <a:pathLst>
              <a:path w="241643" h="206677" extrusionOk="0">
                <a:moveTo>
                  <a:pt x="126321" y="206677"/>
                </a:moveTo>
                <a:lnTo>
                  <a:pt x="241643" y="0"/>
                </a:lnTo>
                <a:lnTo>
                  <a:pt x="0" y="0"/>
                </a:lnTo>
                <a:lnTo>
                  <a:pt x="0" y="2066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3357855" y="2119533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601968" y="0"/>
            <a:ext cx="4442400" cy="47384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5954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1340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0457-295F-4FE6-A859-6736D7B2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F013A-6824-4EB3-B3D9-EC653A934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BD8E5-23EE-4488-8726-950B18DC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078BE-7E09-47D6-A8D1-E4B5077B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283BD-DC8F-4FF2-A033-81DC6422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76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8EF3-8928-43CC-8416-FFE51514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768-8004-443A-915F-07BDEF7BD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AF8F5-ED72-4E6F-B01C-8A3E4EFB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FEF19-969A-44EC-B612-1A7938E6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6E74-294A-4497-B57E-82BD0799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0CD8A-A0E5-4995-AD3E-2ADAD4F2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6F9A-2A0D-4DE3-92AD-045403BD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17486-C316-4268-AF04-B458D6E12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76A0D-F116-473B-AEA6-82C12A905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57EE6-1860-471A-856A-863EBDE5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F7B9D-AE82-4C9C-A517-B8DF6172C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E5DC2-1133-44C5-8EBE-EC0F52D5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B275F9-7901-4BA5-8E44-6A212009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27DBB-146E-4CCB-AAF1-BA583CCE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4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1C69-21FF-44E1-869F-E68795AD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B946F-8CDB-4508-A5DA-F7FB109E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AF93A-04FA-4267-8C36-83C8CC96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573EE-B6D7-4BB7-890B-6F783923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98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06D13-D3B8-427B-9C05-5E02492A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0DA140-D07D-4A40-8AD2-21580553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96BED-E40D-4378-8937-B19759C7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947C-A3E2-4051-84C9-0F23BC55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C62B-B081-4689-B80B-150FEAC35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AAB95-1C07-438F-896E-C80226A67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E1A8A-74B3-4F4B-B2A2-C2A689B4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67C9A-D9C0-4C55-A34D-2F35C8E0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05DFE-1B8C-440F-8713-55C8F621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95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6D2E-2A28-4CE1-88CC-A81741E0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81504-F7C3-41BE-82FE-61B78C99A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C02A1-4BFE-4834-80DC-A9DCB7C2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E36A1-9A10-4960-88FD-19313271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EDBD3-FCBE-458A-A05E-675DFD1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CC204-F452-4CFE-A6CA-8C800BED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02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C4B2F-2BAB-41C2-BB96-5686CEF6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DCC43-A4DA-4708-9AB7-9D51E5A74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1D7E9-25B5-4A7C-9D14-5D5F3890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F7C9D-D6CF-456D-B0B8-F0C2B721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4AAE7-CD98-41DE-9328-1FBF75C0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1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73AFE-042B-47FE-B296-3CC4159FA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41906-D0F5-4F7D-A5E3-E68F2E3FB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9E741-E974-461C-831A-47E2FE19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C1AB-C559-4062-B900-0D808FF0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20593-CEA3-47FF-B418-308A9A70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4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6" name="Google Shape;16;p3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23" name="Google Shape;23;p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╺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8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369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96" name="Google Shape;96;p10"/>
          <p:cNvGrpSpPr/>
          <p:nvPr/>
        </p:nvGrpSpPr>
        <p:grpSpPr>
          <a:xfrm>
            <a:off x="-418255" y="-24499"/>
            <a:ext cx="1823720" cy="2182673"/>
            <a:chOff x="-313691" y="-18375"/>
            <a:chExt cx="1367790" cy="1637005"/>
          </a:xfrm>
        </p:grpSpPr>
        <p:sp>
          <p:nvSpPr>
            <p:cNvPr id="97" name="Google Shape;97;p10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10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01" name="Google Shape;101;p10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/>
          <p:nvPr/>
        </p:nvSpPr>
        <p:spPr>
          <a:xfrm>
            <a:off x="0" y="-67"/>
            <a:ext cx="12192000" cy="6858000"/>
          </a:xfrm>
          <a:prstGeom prst="parallelogram">
            <a:avLst>
              <a:gd name="adj" fmla="val 5558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1"/>
          </p:nvPr>
        </p:nvSpPr>
        <p:spPr>
          <a:xfrm>
            <a:off x="3662600" y="1382933"/>
            <a:ext cx="4866800" cy="4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▰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╺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●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○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50798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"/>
              <a:buChar char="■"/>
              <a:defRPr i="1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4791200" y="507932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8000" b="1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endParaRPr sz="8000" b="1" i="0" u="none" strike="noStrike" cap="non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" name="Google Shape;107;p11"/>
          <p:cNvSpPr txBox="1">
            <a:spLocks noGrp="1"/>
          </p:cNvSpPr>
          <p:nvPr>
            <p:ph type="sldNum" idx="12"/>
          </p:nvPr>
        </p:nvSpPr>
        <p:spPr>
          <a:xfrm>
            <a:off x="5806600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8" name="Google Shape;108;p11"/>
          <p:cNvSpPr/>
          <p:nvPr/>
        </p:nvSpPr>
        <p:spPr>
          <a:xfrm>
            <a:off x="-215088" y="2893629"/>
            <a:ext cx="2255200" cy="24052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680071" y="1477924"/>
            <a:ext cx="2988400" cy="3187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1427691" y="712100"/>
            <a:ext cx="1257600" cy="1342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/>
          <p:nvPr/>
        </p:nvSpPr>
        <p:spPr>
          <a:xfrm>
            <a:off x="9744716" y="1086316"/>
            <a:ext cx="2326000" cy="2479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9026321" y="4226200"/>
            <a:ext cx="1646400" cy="17556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 txBox="1"/>
          <p:nvPr/>
        </p:nvSpPr>
        <p:spPr>
          <a:xfrm>
            <a:off x="4791200" y="5678399"/>
            <a:ext cx="2609600" cy="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8000" b="1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sz="8000" b="1" i="0" u="none" strike="noStrike" cap="none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9566033" y="2692467"/>
            <a:ext cx="2376000" cy="2534000"/>
          </a:xfrm>
          <a:prstGeom prst="parallelogram">
            <a:avLst>
              <a:gd name="adj" fmla="val 59001"/>
            </a:avLst>
          </a:prstGeom>
          <a:gradFill>
            <a:gsLst>
              <a:gs pos="0">
                <a:schemeClr val="accent1"/>
              </a:gs>
              <a:gs pos="100000">
                <a:srgbClr val="02C1D3">
                  <a:alpha val="3333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8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2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17" name="Google Shape;117;p12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12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24" name="Google Shape;124;p12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12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4352000" cy="39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▰"/>
              <a:defRPr sz="2933"/>
            </a:lvl1pPr>
            <a:lvl2pPr marL="1219170" lvl="1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2pPr>
            <a:lvl3pPr marL="1828754" lvl="2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3pPr>
            <a:lvl4pPr marL="2438339" lvl="3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4pPr>
            <a:lvl5pPr marL="3047924" lvl="4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2"/>
          </p:nvPr>
        </p:nvSpPr>
        <p:spPr>
          <a:xfrm>
            <a:off x="6200237" y="2112567"/>
            <a:ext cx="4352000" cy="39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200"/>
              <a:buChar char="▰"/>
              <a:defRPr sz="2933"/>
            </a:lvl1pPr>
            <a:lvl2pPr marL="1219170" lvl="1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2pPr>
            <a:lvl3pPr marL="1828754" lvl="2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3pPr>
            <a:lvl4pPr marL="2438339" lvl="3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╺"/>
              <a:defRPr sz="2933"/>
            </a:lvl4pPr>
            <a:lvl5pPr marL="3047924" lvl="4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42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3"/>
          <p:cNvGrpSpPr/>
          <p:nvPr/>
        </p:nvGrpSpPr>
        <p:grpSpPr>
          <a:xfrm>
            <a:off x="-418254" y="-24499"/>
            <a:ext cx="10014644" cy="2182673"/>
            <a:chOff x="-313691" y="-18375"/>
            <a:chExt cx="7510983" cy="1637005"/>
          </a:xfrm>
        </p:grpSpPr>
        <p:sp>
          <p:nvSpPr>
            <p:cNvPr id="132" name="Google Shape;132;p13"/>
            <p:cNvSpPr/>
            <p:nvPr/>
          </p:nvSpPr>
          <p:spPr>
            <a:xfrm>
              <a:off x="256376" y="499825"/>
              <a:ext cx="6692400" cy="804900"/>
            </a:xfrm>
            <a:prstGeom prst="parallelogram">
              <a:avLst>
                <a:gd name="adj" fmla="val 5499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-313691" y="81373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442492" y="309450"/>
              <a:ext cx="754800" cy="8049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53899" y="237925"/>
              <a:ext cx="1000200" cy="10668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04107" y="-18375"/>
              <a:ext cx="420900" cy="449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6589606" y="1038628"/>
              <a:ext cx="249600" cy="2661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9980523" y="2340468"/>
            <a:ext cx="3774400" cy="4517696"/>
            <a:chOff x="7485392" y="1755351"/>
            <a:chExt cx="2830800" cy="3388272"/>
          </a:xfrm>
        </p:grpSpPr>
        <p:sp>
          <p:nvSpPr>
            <p:cNvPr id="139" name="Google Shape;139;p13"/>
            <p:cNvSpPr/>
            <p:nvPr/>
          </p:nvSpPr>
          <p:spPr>
            <a:xfrm>
              <a:off x="8005394" y="2926923"/>
              <a:ext cx="2078100" cy="22167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7485392" y="1755351"/>
              <a:ext cx="2830800" cy="3019200"/>
            </a:xfrm>
            <a:prstGeom prst="parallelogram">
              <a:avLst>
                <a:gd name="adj" fmla="val 59001"/>
              </a:avLst>
            </a:prstGeom>
            <a:gradFill>
              <a:gsLst>
                <a:gs pos="0">
                  <a:schemeClr val="accent1"/>
                </a:gs>
                <a:gs pos="100000">
                  <a:srgbClr val="02C1D3">
                    <a:alpha val="3333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435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10631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 i="0" u="none" strike="noStrike" cap="none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56556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1438" y="180054"/>
            <a:ext cx="6957059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4887" y="1091488"/>
            <a:ext cx="9922225" cy="2598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463728"/>
            <a:ext cx="75120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endParaRPr spc="-1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16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Merriweather"/>
              <a:buNone/>
              <a:defRPr sz="2000" b="1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433" y="21125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▰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╺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r" rtl="0"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65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03B7AB-2308-4FE1-87E9-E1F4F7FE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0634E-A141-437A-97CA-515F6600A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A152-919D-4826-B838-D1B50753E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645F0-AF17-43AD-91B9-9D403848F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3128E-A881-43B7-8C67-F309781B8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7A93-FB9D-4EC9-8CF6-7E6FE3248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3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hyperlink" Target="https://www.faegredrinker.com/en/insights/publications/2019/5/dont-get-overtaxed-a-guide-to-colorado-property-taxes-and-appeal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1lRJkmQZwCWZnQ8llJKoEUaD9Etvoh6u0?usp=sharin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hyperlink" Target="https://drive.google.com/drive/folders/1jZybsRa3zdseIvh9CxYKvgKWziRvubk1?usp=sharing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rive.google.com/drive/folders/1jj4Vuvv1DIwlNTKa3pRvuEU4SDbIUTf3?usp=sharin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sfp.org/colorado-education-pandemic-relief-funds/#gsc.tab=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cosfp.org/esser-communication-strategies/#gsc.tab=0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t.rainey@cosfp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ctrTitle"/>
          </p:nvPr>
        </p:nvSpPr>
        <p:spPr>
          <a:xfrm>
            <a:off x="914400" y="928567"/>
            <a:ext cx="6209000" cy="28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6600" dirty="0"/>
              <a:t>School </a:t>
            </a:r>
            <a:br>
              <a:rPr lang="en-US" sz="6600" dirty="0"/>
            </a:br>
            <a:r>
              <a:rPr lang="en-US" sz="6600" dirty="0"/>
              <a:t>Finance 101</a:t>
            </a:r>
            <a:br>
              <a:rPr lang="en-US" sz="6600" dirty="0"/>
            </a:br>
            <a:r>
              <a:rPr lang="en-US" sz="4000" dirty="0"/>
              <a:t>CASB Conference</a:t>
            </a: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endParaRPr lang="en-US" sz="4800" dirty="0"/>
          </a:p>
        </p:txBody>
      </p:sp>
      <p:sp>
        <p:nvSpPr>
          <p:cNvPr id="158" name="Google Shape;158;p15"/>
          <p:cNvSpPr txBox="1"/>
          <p:nvPr/>
        </p:nvSpPr>
        <p:spPr>
          <a:xfrm>
            <a:off x="914399" y="5380433"/>
            <a:ext cx="2903621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ea typeface="IBM Plex Sans Light"/>
                <a:cs typeface="IBM Plex Sans Light"/>
                <a:sym typeface="IBM Plex Sans Light"/>
              </a:rPr>
              <a:t>December 2023</a:t>
            </a:r>
            <a:endParaRPr kumimoji="0" sz="21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914400" y="4783764"/>
            <a:ext cx="51428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1" i="0" u="none" strike="noStrike" kern="0" cap="none" spc="0" normalizeH="0" baseline="0" noProof="0">
                <a:ln>
                  <a:noFill/>
                </a:ln>
                <a:solidFill>
                  <a:srgbClr val="184880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Colorado School Finance Project</a:t>
            </a:r>
            <a:endParaRPr kumimoji="0" sz="2267" b="1" i="0" u="none" strike="noStrike" kern="0" cap="none" spc="0" normalizeH="0" baseline="0" noProof="0">
              <a:ln>
                <a:noFill/>
              </a:ln>
              <a:solidFill>
                <a:srgbClr val="184880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60" name="Google Shape;16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399" y="5717634"/>
            <a:ext cx="4714800" cy="93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2057D-68AF-484E-37C0-A81BC26CB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433" y="1923190"/>
            <a:ext cx="9332800" cy="4188977"/>
          </a:xfrm>
        </p:spPr>
        <p:txBody>
          <a:bodyPr/>
          <a:lstStyle/>
          <a:p>
            <a:r>
              <a:rPr lang="en-US" sz="2700"/>
              <a:t>Learn about your school district’s budget and audit process</a:t>
            </a:r>
          </a:p>
          <a:p>
            <a:r>
              <a:rPr lang="en-US" sz="2700"/>
              <a:t>What policies are in place? </a:t>
            </a:r>
          </a:p>
          <a:p>
            <a:r>
              <a:rPr lang="en-US" sz="2700"/>
              <a:t>Do you have a financial advisory committee or an audit committee?</a:t>
            </a:r>
          </a:p>
          <a:p>
            <a:r>
              <a:rPr lang="en-US" sz="2700"/>
              <a:t>How do you engage with your community in the budget process?</a:t>
            </a:r>
          </a:p>
          <a:p>
            <a:r>
              <a:rPr lang="en-US" sz="2700"/>
              <a:t>How do you engage with District Accountability Committee?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41963E-DEB5-F657-0A65-F8E90E6275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C6AEB1-1536-0FE7-8DA1-A5398B0A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Board considerations – good to discuss with Superintendent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96C0A-A954-8B9F-17A1-94E8FC59196E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4270066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BCAEDA-47CE-ACE2-4D39-A2B283713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0965" indent="0">
              <a:buNone/>
            </a:pPr>
            <a:r>
              <a:rPr lang="en-US" sz="3600" b="1" i="1"/>
              <a:t>Who were just elected for the first time?</a:t>
            </a:r>
          </a:p>
          <a:p>
            <a:pPr marL="100965" indent="0">
              <a:lnSpc>
                <a:spcPct val="114999"/>
              </a:lnSpc>
              <a:buNone/>
            </a:pPr>
            <a:r>
              <a:rPr lang="en-US" sz="3600" b="1" i="1"/>
              <a:t>Who have served two years or less?</a:t>
            </a:r>
          </a:p>
          <a:p>
            <a:pPr marL="100965" indent="0">
              <a:lnSpc>
                <a:spcPct val="114999"/>
              </a:lnSpc>
              <a:buNone/>
            </a:pPr>
            <a:r>
              <a:rPr lang="en-US" sz="3600" b="1" i="1"/>
              <a:t>Who have served four years or more?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F3052-BE34-136B-0D07-6C719F0A6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9B1FB0-A1BC-C5D3-FE1F-38297D0F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– How long have you been a board 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5C01C-7FCC-E0D5-BF59-127BA69399CB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289224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6CE4-1A8B-63F6-D29F-ED622AFEE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Who Are Colorado’s Students?</a:t>
            </a:r>
          </a:p>
        </p:txBody>
      </p:sp>
    </p:spTree>
    <p:extLst>
      <p:ext uri="{BB962C8B-B14F-4D97-AF65-F5344CB8AC3E}">
        <p14:creationId xmlns:p14="http://schemas.microsoft.com/office/powerpoint/2010/main" val="390341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B7DB35-7084-BC4B-4EDC-E08A93F4B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883,264 students</a:t>
            </a:r>
          </a:p>
          <a:p>
            <a:r>
              <a:rPr lang="en-US" sz="2800"/>
              <a:t>354,966 (40.2%) students eligible for Free and Reduced Lunch</a:t>
            </a:r>
          </a:p>
          <a:p>
            <a:r>
              <a:rPr lang="en-US" sz="2800"/>
              <a:t>109,623 (12.41%) students receiving special education services</a:t>
            </a:r>
          </a:p>
          <a:p>
            <a:r>
              <a:rPr lang="en-US" sz="2800"/>
              <a:t>109,809 (12.43%) Emerging Bilingual students*</a:t>
            </a:r>
          </a:p>
          <a:p>
            <a:r>
              <a:rPr lang="en-US" sz="2800"/>
              <a:t>64,599 (7.3%) students identified as Gifted &amp; Talented</a:t>
            </a:r>
            <a:endParaRPr lang="en-US"/>
          </a:p>
          <a:p>
            <a:pPr marL="101598" indent="0">
              <a:buNone/>
            </a:pPr>
            <a:r>
              <a:rPr lang="en-US" sz="1600"/>
              <a:t>*English Language Learners is a term CDE uses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DC77E-E44D-1B63-DD8E-D908E46BD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7293B0-40ED-492B-2B6B-38AC9078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Colorado’s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B1E6C-96B3-9371-0975-A88AD57678F6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75924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B7DB35-7084-BC4B-4EDC-E08A93F4B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507365"/>
            <a:r>
              <a:rPr lang="en-US" sz="2800"/>
              <a:t>178 school districts and CSI</a:t>
            </a:r>
          </a:p>
          <a:p>
            <a:pPr marL="608965" indent="-507365"/>
            <a:r>
              <a:rPr lang="en-US" sz="2800"/>
              <a:t>100 districts small Rural – 1000 students or less</a:t>
            </a:r>
          </a:p>
          <a:p>
            <a:pPr marL="608965" indent="-507365">
              <a:lnSpc>
                <a:spcPct val="114999"/>
              </a:lnSpc>
            </a:pPr>
            <a:r>
              <a:rPr lang="en-US" sz="2800"/>
              <a:t>Smallest district is less than 50 students</a:t>
            </a:r>
          </a:p>
          <a:p>
            <a:pPr marL="608965" indent="-507365"/>
            <a:r>
              <a:rPr lang="en-US" sz="2800"/>
              <a:t>Largest district is over 90,000 students</a:t>
            </a:r>
          </a:p>
          <a:p>
            <a:pPr marL="608965" indent="-507365"/>
            <a:r>
              <a:rPr lang="en-US" sz="2800"/>
              <a:t>Over 250 languages reflected in the students</a:t>
            </a:r>
          </a:p>
          <a:p>
            <a:pPr marL="608965" indent="-507365">
              <a:lnSpc>
                <a:spcPct val="114999"/>
              </a:lnSpc>
            </a:pPr>
            <a:r>
              <a:rPr lang="en-US" sz="2800"/>
              <a:t>Student growth is slowing – many districts declining enrollment</a:t>
            </a:r>
          </a:p>
          <a:p>
            <a:pPr marL="608965" indent="-507365"/>
            <a:endParaRPr lang="en-US" sz="2800"/>
          </a:p>
          <a:p>
            <a:pPr marL="100965" indent="0">
              <a:buNone/>
            </a:pPr>
            <a:endParaRPr lang="en-US" sz="1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DC77E-E44D-1B63-DD8E-D908E46BDA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7293B0-40ED-492B-2B6B-38AC9078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Colorado Landscape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DE291-F61C-3FB6-511D-B5C45DF99BE5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7084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855" y="281431"/>
            <a:ext cx="10689336" cy="1498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9881" y="461232"/>
            <a:ext cx="6967855" cy="101155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 indent="1209675">
              <a:lnSpc>
                <a:spcPts val="3670"/>
              </a:lnSpc>
              <a:spcBef>
                <a:spcPts val="570"/>
              </a:spcBef>
            </a:pPr>
            <a:r>
              <a:rPr sz="3400" spc="-25">
                <a:solidFill>
                  <a:srgbClr val="FFFFFF"/>
                </a:solidFill>
              </a:rPr>
              <a:t>Student </a:t>
            </a:r>
            <a:r>
              <a:rPr sz="3400" spc="-10">
                <a:solidFill>
                  <a:srgbClr val="FFFFFF"/>
                </a:solidFill>
              </a:rPr>
              <a:t>need </a:t>
            </a:r>
            <a:r>
              <a:rPr sz="3400" spc="5">
                <a:solidFill>
                  <a:srgbClr val="FFFFFF"/>
                </a:solidFill>
              </a:rPr>
              <a:t>has </a:t>
            </a:r>
            <a:r>
              <a:rPr sz="3400" spc="-20">
                <a:solidFill>
                  <a:srgbClr val="FFFFFF"/>
                </a:solidFill>
              </a:rPr>
              <a:t>changed </a:t>
            </a:r>
            <a:r>
              <a:rPr sz="3400" spc="-15">
                <a:solidFill>
                  <a:srgbClr val="FFFFFF"/>
                </a:solidFill>
              </a:rPr>
              <a:t> </a:t>
            </a:r>
            <a:r>
              <a:rPr sz="3400" spc="-35">
                <a:solidFill>
                  <a:srgbClr val="FFFFFF"/>
                </a:solidFill>
              </a:rPr>
              <a:t>Requires</a:t>
            </a:r>
            <a:r>
              <a:rPr sz="3400" spc="-140">
                <a:solidFill>
                  <a:srgbClr val="FFFFFF"/>
                </a:solidFill>
              </a:rPr>
              <a:t> </a:t>
            </a:r>
            <a:r>
              <a:rPr sz="3400" spc="-25">
                <a:solidFill>
                  <a:srgbClr val="FFFFFF"/>
                </a:solidFill>
              </a:rPr>
              <a:t>more</a:t>
            </a:r>
            <a:r>
              <a:rPr sz="3400" spc="-140">
                <a:solidFill>
                  <a:srgbClr val="FFFFFF"/>
                </a:solidFill>
              </a:rPr>
              <a:t> </a:t>
            </a:r>
            <a:r>
              <a:rPr sz="3400" spc="-15">
                <a:solidFill>
                  <a:srgbClr val="FFFFFF"/>
                </a:solidFill>
              </a:rPr>
              <a:t>services-this</a:t>
            </a:r>
            <a:r>
              <a:rPr sz="3400" spc="-130">
                <a:solidFill>
                  <a:srgbClr val="FFFFFF"/>
                </a:solidFill>
              </a:rPr>
              <a:t> </a:t>
            </a:r>
            <a:r>
              <a:rPr sz="3400" spc="-25">
                <a:solidFill>
                  <a:srgbClr val="FFFFFF"/>
                </a:solidFill>
              </a:rPr>
              <a:t>costs</a:t>
            </a:r>
            <a:r>
              <a:rPr sz="3400" spc="-130">
                <a:solidFill>
                  <a:srgbClr val="FFFFFF"/>
                </a:solidFill>
              </a:rPr>
              <a:t> </a:t>
            </a:r>
            <a:r>
              <a:rPr sz="3400" spc="-25">
                <a:solidFill>
                  <a:srgbClr val="FFFFFF"/>
                </a:solidFill>
              </a:rPr>
              <a:t>more</a:t>
            </a:r>
            <a:r>
              <a:rPr sz="3400" spc="-140">
                <a:solidFill>
                  <a:srgbClr val="FFFFFF"/>
                </a:solidFill>
              </a:rPr>
              <a:t> </a:t>
            </a:r>
            <a:r>
              <a:rPr sz="3400">
                <a:solidFill>
                  <a:srgbClr val="FFFFFF"/>
                </a:solidFill>
              </a:rPr>
              <a:t>$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1264919" y="1828800"/>
            <a:ext cx="4478020" cy="1797928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93040" rIns="0" bIns="0" rtlCol="0">
            <a:spAutoFit/>
          </a:bodyPr>
          <a:lstStyle/>
          <a:p>
            <a:pPr marL="483870" marR="476884" lvl="0" indent="0" algn="ctr" defTabSz="914400" rtl="0" eaLnBrk="1" fontAlgn="auto" latinLnBrk="0" hangingPunct="1">
              <a:lnSpc>
                <a:spcPts val="319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</a:t>
            </a:r>
            <a:r>
              <a:rPr kumimoji="0" sz="2900" b="0" i="0" u="none" strike="noStrike" kern="1200" cap="none" spc="-1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9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poverty</a:t>
            </a:r>
            <a:r>
              <a:rPr kumimoji="0" sz="29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2900" b="0" i="0" u="none" strike="noStrike" kern="1200" cap="none" spc="-6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40.20</a:t>
            </a:r>
            <a:r>
              <a:rPr kumimoji="0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sz="29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9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12725" marR="207645" lvl="0" indent="0" algn="ctr" defTabSz="914400" rtl="0" eaLnBrk="1" fontAlgn="auto" latinLnBrk="0" hangingPunct="1">
              <a:lnSpc>
                <a:spcPts val="2420"/>
              </a:lnSpc>
              <a:spcBef>
                <a:spcPts val="1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Approximately</a:t>
            </a:r>
            <a:r>
              <a:rPr kumimoji="0" sz="2200" b="0" i="0" u="none" strike="noStrike" kern="1200" cap="none" spc="-6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$.30</a:t>
            </a:r>
            <a:r>
              <a:rPr kumimoji="0" sz="22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every</a:t>
            </a:r>
            <a:r>
              <a:rPr kumimoji="0" sz="22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$1.00 </a:t>
            </a:r>
            <a:r>
              <a:rPr kumimoji="0" sz="2200" b="0" i="0" u="none" strike="noStrike" kern="1200" cap="none" spc="-48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2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</a:t>
            </a:r>
            <a:r>
              <a:rPr kumimoji="0" sz="22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funded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7711" y="1828800"/>
            <a:ext cx="4849495" cy="1797928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93040" rIns="0" bIns="0" rtlCol="0">
            <a:spAutoFit/>
          </a:bodyPr>
          <a:lstStyle/>
          <a:p>
            <a:pPr marL="260985" marR="257810" lvl="0" indent="0" algn="ctr" defTabSz="914400" rtl="0" eaLnBrk="1" fontAlgn="auto" latinLnBrk="0" hangingPunct="1">
              <a:lnSpc>
                <a:spcPts val="319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</a:t>
            </a:r>
            <a:r>
              <a:rPr kumimoji="0" sz="2900" b="0" i="0" u="none" strike="noStrike" kern="1200" cap="none" spc="-9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learning</a:t>
            </a:r>
            <a:r>
              <a:rPr kumimoji="0" sz="2900" b="0" i="0" u="none" strike="noStrike" kern="120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English</a:t>
            </a:r>
            <a:r>
              <a:rPr kumimoji="0" sz="2900" b="0" i="0" u="none" strike="noStrike" kern="120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2900" b="0" i="0" u="none" strike="noStrike" kern="1200" cap="none" spc="-6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12.43</a:t>
            </a:r>
            <a:r>
              <a:rPr kumimoji="0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9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2575" marR="278130" lvl="0" indent="0" algn="ctr" defTabSz="914400" rtl="0" eaLnBrk="1" fontAlgn="auto" latinLnBrk="0" hangingPunct="1">
              <a:lnSpc>
                <a:spcPts val="2420"/>
              </a:lnSpc>
              <a:spcBef>
                <a:spcPts val="1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Approximately</a:t>
            </a:r>
            <a:r>
              <a:rPr kumimoji="0" sz="2200" b="0" i="0" u="none" strike="noStrike" kern="1200" cap="none" spc="-6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$.20</a:t>
            </a:r>
            <a:r>
              <a:rPr kumimoji="0" sz="22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every</a:t>
            </a:r>
            <a:r>
              <a:rPr kumimoji="0" sz="22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$1.00</a:t>
            </a:r>
            <a:r>
              <a:rPr kumimoji="0" sz="22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200" b="0" i="0" u="none" strike="noStrike" kern="1200" cap="none" spc="-48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funded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7488" y="4160520"/>
            <a:ext cx="4508500" cy="179921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94310" rIns="0" bIns="0" rtlCol="0">
            <a:spAutoFit/>
          </a:bodyPr>
          <a:lstStyle/>
          <a:p>
            <a:pPr marL="175895" marR="167640" lvl="0" indent="0" algn="ctr" defTabSz="914400" rtl="0" eaLnBrk="1" fontAlgn="auto" latinLnBrk="0" hangingPunct="1">
              <a:lnSpc>
                <a:spcPts val="3190"/>
              </a:lnSpc>
              <a:spcBef>
                <a:spcPts val="1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</a:t>
            </a:r>
            <a:r>
              <a:rPr kumimoji="0" sz="2900" b="0" i="0" u="none" strike="noStrike" kern="1200" cap="none" spc="-10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29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special</a:t>
            </a:r>
            <a:r>
              <a:rPr kumimoji="0" sz="2900" b="0" i="0" u="none" strike="noStrike" kern="1200" cap="none" spc="-4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needs </a:t>
            </a:r>
            <a:r>
              <a:rPr kumimoji="0" sz="2900" b="0" i="0" u="none" strike="noStrike" kern="1200" cap="none" spc="-6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9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lang="en-US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2.41</a:t>
            </a:r>
            <a:r>
              <a:rPr kumimoji="0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900" b="0" i="0" u="none" strike="noStrike" kern="120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0" marR="107314" lvl="0" indent="0" algn="ctr" defTabSz="914400" rtl="0" eaLnBrk="1" fontAlgn="auto" latinLnBrk="0" hangingPunct="1">
              <a:lnSpc>
                <a:spcPts val="2420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Approximately</a:t>
            </a:r>
            <a:r>
              <a:rPr kumimoji="0" sz="2200" b="0" i="0" u="none" strike="noStrike" kern="1200" cap="none" spc="-6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$.30</a:t>
            </a:r>
            <a:r>
              <a:rPr kumimoji="0" sz="22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every</a:t>
            </a:r>
            <a:r>
              <a:rPr kumimoji="0" sz="22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$1.00</a:t>
            </a:r>
            <a:r>
              <a:rPr kumimoji="0" sz="2200" b="0" i="0" u="none" strike="noStrike" kern="120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200" b="0" i="0" u="none" strike="noStrike" kern="1200" cap="none" spc="-48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funded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0" y="4169664"/>
            <a:ext cx="4843780" cy="184986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142875" rIns="0" bIns="0" rtlCol="0">
            <a:spAutoFit/>
          </a:bodyPr>
          <a:lstStyle/>
          <a:p>
            <a:pPr marL="1600835" marR="381635" lvl="0" indent="-1216660" algn="l" defTabSz="914400" rtl="0" eaLnBrk="1" fontAlgn="auto" latinLnBrk="0" hangingPunct="1">
              <a:lnSpc>
                <a:spcPts val="3190"/>
              </a:lnSpc>
              <a:spcBef>
                <a:spcPts val="1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Gifted</a:t>
            </a:r>
            <a:r>
              <a:rPr kumimoji="0" sz="2900" b="0" i="0" u="none" strike="noStrike" kern="1200" cap="none" spc="-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students</a:t>
            </a:r>
            <a:r>
              <a:rPr kumimoji="0" sz="2900" b="0" i="0" u="none" strike="noStrike" kern="1200" cap="none" spc="-7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9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7.</a:t>
            </a:r>
            <a:r>
              <a:rPr kumimoji="0" lang="en-US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29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%</a:t>
            </a:r>
            <a:r>
              <a:rPr kumimoji="0" sz="2900" b="0" i="0" u="none" strike="noStrike" kern="120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900" b="0" i="0" u="none" strike="noStrike" kern="1200" cap="none" spc="-6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704339" marR="264795" lvl="0" indent="-1433195" algn="l" defTabSz="914400" rtl="0" eaLnBrk="1" fontAlgn="auto" latinLnBrk="0" hangingPunct="1">
              <a:lnSpc>
                <a:spcPts val="2620"/>
              </a:lnSpc>
              <a:spcBef>
                <a:spcPts val="1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</a:t>
            </a:r>
            <a:r>
              <a:rPr kumimoji="0" sz="2200" b="0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Approximately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$.15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every </a:t>
            </a:r>
            <a:r>
              <a:rPr kumimoji="0" sz="2200" b="0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$1.00 </a:t>
            </a:r>
            <a:r>
              <a: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200" b="0" i="0" u="none" strike="noStrike" kern="1200" cap="none" spc="-48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200" b="0" i="0" u="none" strike="noStrike" kern="120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 </a:t>
            </a:r>
            <a:r>
              <a:rPr kumimoji="0" sz="2200" b="0" i="0" u="none" strike="noStrike" kern="1200" cap="none" spc="-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funded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6F472E-201D-CCF9-82B2-E0C001AEC0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12398B-C74D-8997-AA72-2D802EF8DA79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57C83"/>
                </a:solidFill>
                <a:latin typeface="Arial"/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79469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72BDD3-8DD6-8958-7F38-13B38F868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en-US" sz="3600"/>
              <a:t>Show of Hands:</a:t>
            </a:r>
          </a:p>
          <a:p>
            <a:pPr marL="101598" indent="0">
              <a:buNone/>
            </a:pPr>
            <a:r>
              <a:rPr lang="en-US" sz="3600" b="1" i="1"/>
              <a:t>Is your district growing, stable or declining in enrollment?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B0828-0E09-5D57-5154-A31367A203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83E50E-664B-FFC6-47A0-F56845A2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- Enrollment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0BB92-5CB1-B3EE-A4B5-0FAA7A5C84F2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23092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31B0-63B3-4CC7-5B90-097F6833A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Mill Levies</a:t>
            </a:r>
          </a:p>
        </p:txBody>
      </p:sp>
    </p:spTree>
    <p:extLst>
      <p:ext uri="{BB962C8B-B14F-4D97-AF65-F5344CB8AC3E}">
        <p14:creationId xmlns:p14="http://schemas.microsoft.com/office/powerpoint/2010/main" val="3466300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91DC5-B426-B61A-F6BF-63230711F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469" y="2020201"/>
            <a:ext cx="5504640" cy="3999600"/>
          </a:xfrm>
        </p:spPr>
        <p:txBody>
          <a:bodyPr/>
          <a:lstStyle/>
          <a:p>
            <a:r>
              <a:rPr lang="en-US" sz="2667">
                <a:solidFill>
                  <a:schemeClr val="accent4"/>
                </a:solidFill>
              </a:rPr>
              <a:t>School districts have taxing authority to collect a property tax levy to fund local schools.</a:t>
            </a:r>
          </a:p>
          <a:p>
            <a:r>
              <a:rPr lang="en-US" sz="2667">
                <a:solidFill>
                  <a:schemeClr val="accent4"/>
                </a:solidFill>
              </a:rPr>
              <a:t>School districts </a:t>
            </a:r>
            <a:r>
              <a:rPr lang="en-US" sz="2667" b="1">
                <a:solidFill>
                  <a:schemeClr val="accent4"/>
                </a:solidFill>
              </a:rPr>
              <a:t>levy</a:t>
            </a:r>
            <a:r>
              <a:rPr lang="en-US" sz="2667">
                <a:solidFill>
                  <a:schemeClr val="accent4"/>
                </a:solidFill>
              </a:rPr>
              <a:t> (or collect) a certain number of </a:t>
            </a:r>
            <a:r>
              <a:rPr lang="en-US" sz="2667" b="1">
                <a:solidFill>
                  <a:schemeClr val="accent4"/>
                </a:solidFill>
              </a:rPr>
              <a:t>mills</a:t>
            </a:r>
            <a:r>
              <a:rPr lang="en-US" sz="2667">
                <a:solidFill>
                  <a:schemeClr val="accent4"/>
                </a:solidFill>
              </a:rPr>
              <a:t> (or amount), depending on a number of state and local factors, to raise these dollars.</a:t>
            </a:r>
          </a:p>
          <a:p>
            <a:pPr marL="101597" indent="0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EAB1E-5141-F6D2-8AF7-47FFD1BC59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57E6E5-177C-D9EB-35E8-C218F383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Mill Levy?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686E85-32C9-71A5-18E4-7A15A03E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38" y="2466264"/>
            <a:ext cx="4295149" cy="28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BE8365-E7CF-7BE8-973A-EC97B97F3C31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231559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91DC5-B426-B61A-F6BF-63230711F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134" y="1711939"/>
            <a:ext cx="9447100" cy="4647300"/>
          </a:xfrm>
        </p:spPr>
        <p:txBody>
          <a:bodyPr/>
          <a:lstStyle/>
          <a:p>
            <a:r>
              <a:rPr lang="en-US" sz="2667" dirty="0">
                <a:solidFill>
                  <a:schemeClr val="accent4"/>
                </a:solidFill>
              </a:rPr>
              <a:t>Mill: </a:t>
            </a:r>
            <a:r>
              <a:rPr lang="en-US" sz="2667" dirty="0"/>
              <a:t>One mill is equal to one tenth of one penny or one 1/1000 of a dollar. </a:t>
            </a:r>
          </a:p>
          <a:p>
            <a:r>
              <a:rPr lang="en-US" sz="2667" dirty="0"/>
              <a:t>Mills are used to calculate property taxes using a formula of mills x assessed (not total value) property value = property tax. </a:t>
            </a:r>
          </a:p>
          <a:p>
            <a:r>
              <a:rPr lang="en-US" sz="2667" dirty="0"/>
              <a:t>The assessed property value is the actual property value x the assessment rate. </a:t>
            </a:r>
          </a:p>
          <a:p>
            <a:r>
              <a:rPr lang="en-US" sz="2667" dirty="0"/>
              <a:t>Currently, the residential assessment rate in Colorado is 6.7%. The non-residential assessment rate is 27.9%.</a:t>
            </a:r>
          </a:p>
          <a:p>
            <a:pPr marL="101597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EAB1E-5141-F6D2-8AF7-47FFD1BC59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57E6E5-177C-D9EB-35E8-C218F383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Mill Levy?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688E1-5170-D9B5-4EE3-5F0B6BB7185F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411439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1219433" y="661167"/>
            <a:ext cx="8035600" cy="1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3200"/>
              <a:t>Who is CSFP?</a:t>
            </a:r>
            <a:endParaRPr sz="3200"/>
          </a:p>
        </p:txBody>
      </p:sp>
      <p:sp>
        <p:nvSpPr>
          <p:cNvPr id="166" name="Google Shape;166;p16"/>
          <p:cNvSpPr txBox="1">
            <a:spLocks noGrp="1"/>
          </p:cNvSpPr>
          <p:nvPr>
            <p:ph type="body" idx="1"/>
          </p:nvPr>
        </p:nvSpPr>
        <p:spPr>
          <a:xfrm>
            <a:off x="1219433" y="1909367"/>
            <a:ext cx="9332800" cy="3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800"/>
              <a:t>Non-profit, non-partisan</a:t>
            </a:r>
            <a:endParaRPr sz="2800"/>
          </a:p>
          <a:p>
            <a:pPr>
              <a:spcBef>
                <a:spcPts val="0"/>
              </a:spcBef>
            </a:pPr>
            <a:r>
              <a:rPr lang="en" sz="2800"/>
              <a:t>Supported by school district contributions</a:t>
            </a:r>
            <a:endParaRPr sz="2800"/>
          </a:p>
          <a:p>
            <a:pPr>
              <a:spcBef>
                <a:spcPts val="0"/>
              </a:spcBef>
            </a:pPr>
            <a:r>
              <a:rPr lang="en" sz="2800"/>
              <a:t>School finance analysis for local and state policy makers since 1995</a:t>
            </a:r>
            <a:endParaRPr sz="2800"/>
          </a:p>
          <a:p>
            <a:pPr>
              <a:spcBef>
                <a:spcPts val="0"/>
              </a:spcBef>
            </a:pPr>
            <a:r>
              <a:rPr lang="en" sz="2800"/>
              <a:t>Governed by a board comprised of national and state experts on school finance</a:t>
            </a:r>
            <a:endParaRPr sz="2800"/>
          </a:p>
          <a:p>
            <a:pPr marL="0" indent="0">
              <a:buNone/>
            </a:pPr>
            <a:r>
              <a:rPr lang="en" sz="2000" b="1">
                <a:latin typeface="IBM Plex Sans"/>
                <a:ea typeface="IBM Plex Sans"/>
                <a:cs typeface="IBM Plex Sans"/>
                <a:sym typeface="IBM Plex Sans"/>
              </a:rPr>
              <a:t>Our Mission</a:t>
            </a:r>
            <a:r>
              <a:rPr lang="en" sz="2000"/>
              <a:t>: To compile, collect and distribute research-based, non-partisan information and data on topics related to school finance for state and local policymakers. </a:t>
            </a:r>
            <a:r>
              <a:rPr lang="en-US" sz="2000"/>
              <a:t>CSFP also supports school districts by providing expertise, technical assistance and capacity building related to best practices in school finance.</a:t>
            </a:r>
            <a:endParaRPr sz="2000"/>
          </a:p>
        </p:txBody>
      </p:sp>
      <p:sp>
        <p:nvSpPr>
          <p:cNvPr id="167" name="Google Shape;167;p16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pic>
        <p:nvPicPr>
          <p:cNvPr id="168" name="Google Shape;1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6200" y="52687"/>
            <a:ext cx="3899600" cy="649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5248CB-9BD2-F823-2BF7-09BB740D9E65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633E8-4A2E-6D0F-B650-56E60C064A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7C8366-21C1-3206-C5A2-D6F2A6B3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mill levy?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0EEF2-86B6-B94A-0152-B4B9EFC74CB3}"/>
              </a:ext>
            </a:extLst>
          </p:cNvPr>
          <p:cNvSpPr txBox="1"/>
          <p:nvPr/>
        </p:nvSpPr>
        <p:spPr>
          <a:xfrm>
            <a:off x="1" y="6570741"/>
            <a:ext cx="344300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Adapted from </a:t>
            </a: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2"/>
              </a:rPr>
              <a:t>Faegre Drinker Biddle &amp; </a:t>
            </a:r>
            <a:r>
              <a:rPr kumimoji="0" lang="en-US" sz="1067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2"/>
              </a:rPr>
              <a:t>Reath</a:t>
            </a: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hlinkClick r:id="rId2"/>
              </a:rPr>
              <a:t> LLP</a:t>
            </a:r>
            <a:endParaRPr kumimoji="0" lang="en-US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7D6015-F657-FBE4-C3BD-F10EE4C92426}"/>
                  </a:ext>
                </a:extLst>
              </p14:cNvPr>
              <p14:cNvContentPartPr/>
              <p14:nvPr/>
            </p14:nvContentPartPr>
            <p14:xfrm>
              <a:off x="7883040" y="3175835"/>
              <a:ext cx="995520" cy="70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7D6015-F657-FBE4-C3BD-F10EE4C924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9033" y="3067464"/>
                <a:ext cx="1103173" cy="286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F1E18A2-4E8C-0314-26B4-F9500AA65B88}"/>
                  </a:ext>
                </a:extLst>
              </p14:cNvPr>
              <p14:cNvContentPartPr/>
              <p14:nvPr/>
            </p14:nvContentPartPr>
            <p14:xfrm>
              <a:off x="7904640" y="3555035"/>
              <a:ext cx="826560" cy="4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F1E18A2-4E8C-0314-26B4-F9500AA65B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0640" y="3447035"/>
                <a:ext cx="9342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481433-8D13-CCFC-FC18-4567C7676A2B}"/>
                  </a:ext>
                </a:extLst>
              </p14:cNvPr>
              <p14:cNvContentPartPr/>
              <p14:nvPr/>
            </p14:nvContentPartPr>
            <p14:xfrm>
              <a:off x="6941280" y="3382235"/>
              <a:ext cx="480" cy="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481433-8D13-CCFC-FC18-4567C7676A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69280" y="3238235"/>
                <a:ext cx="144000" cy="28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A diagram of a diagram of value&#10;&#10;Description automatically generated">
            <a:extLst>
              <a:ext uri="{FF2B5EF4-FFF2-40B4-BE49-F238E27FC236}">
                <a16:creationId xmlns:a16="http://schemas.microsoft.com/office/drawing/2014/main" id="{D17414D8-B495-397C-1171-5474C41F3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5226" y="1947160"/>
            <a:ext cx="7919485" cy="4623581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156771E9-45D2-DDB0-AA0C-605BACD6F9A8}"/>
              </a:ext>
            </a:extLst>
          </p:cNvPr>
          <p:cNvSpPr/>
          <p:nvPr/>
        </p:nvSpPr>
        <p:spPr>
          <a:xfrm rot="1683498">
            <a:off x="7517280" y="2085740"/>
            <a:ext cx="526080" cy="43464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77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DB78B-2183-6968-7B25-FF2F56F5E6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20EDC4B-9295-6ACF-5958-D8B8A4D1E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48" y="106515"/>
            <a:ext cx="5847906" cy="3274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56">
            <a:extLst>
              <a:ext uri="{FF2B5EF4-FFF2-40B4-BE49-F238E27FC236}">
                <a16:creationId xmlns:a16="http://schemas.microsoft.com/office/drawing/2014/main" id="{7C66CCBE-C351-C170-A846-1F29C9A1F5D7}"/>
              </a:ext>
            </a:extLst>
          </p:cNvPr>
          <p:cNvSpPr txBox="1"/>
          <p:nvPr/>
        </p:nvSpPr>
        <p:spPr>
          <a:xfrm>
            <a:off x="5092780" y="302873"/>
            <a:ext cx="812800" cy="2794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$300,000	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 Box 558">
            <a:extLst>
              <a:ext uri="{FF2B5EF4-FFF2-40B4-BE49-F238E27FC236}">
                <a16:creationId xmlns:a16="http://schemas.microsoft.com/office/drawing/2014/main" id="{A14E193B-9F0B-BDFF-1644-5DF505CA115B}"/>
              </a:ext>
            </a:extLst>
          </p:cNvPr>
          <p:cNvSpPr txBox="1"/>
          <p:nvPr/>
        </p:nvSpPr>
        <p:spPr>
          <a:xfrm>
            <a:off x="7190051" y="626341"/>
            <a:ext cx="641350" cy="2667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6.7%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Text Box 559">
            <a:extLst>
              <a:ext uri="{FF2B5EF4-FFF2-40B4-BE49-F238E27FC236}">
                <a16:creationId xmlns:a16="http://schemas.microsoft.com/office/drawing/2014/main" id="{76643CE9-A3DF-7E33-FF3A-DBF7E3566A61}"/>
              </a:ext>
            </a:extLst>
          </p:cNvPr>
          <p:cNvSpPr txBox="1"/>
          <p:nvPr/>
        </p:nvSpPr>
        <p:spPr>
          <a:xfrm>
            <a:off x="8972349" y="365991"/>
            <a:ext cx="721995" cy="26035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$20,100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2F8E185B-F766-05DC-4A61-4A16CE81AEFB}"/>
              </a:ext>
            </a:extLst>
          </p:cNvPr>
          <p:cNvSpPr txBox="1"/>
          <p:nvPr/>
        </p:nvSpPr>
        <p:spPr>
          <a:xfrm>
            <a:off x="5139522" y="2158182"/>
            <a:ext cx="901700" cy="32385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$300,000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153F3377-9696-C1B8-29D3-7248D7E1F4C3}"/>
              </a:ext>
            </a:extLst>
          </p:cNvPr>
          <p:cNvSpPr txBox="1"/>
          <p:nvPr/>
        </p:nvSpPr>
        <p:spPr>
          <a:xfrm>
            <a:off x="7234449" y="1581181"/>
            <a:ext cx="596952" cy="251813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27.9%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81607C79-0CDF-E478-3602-592A54C76E08}"/>
              </a:ext>
            </a:extLst>
          </p:cNvPr>
          <p:cNvSpPr txBox="1"/>
          <p:nvPr/>
        </p:nvSpPr>
        <p:spPr>
          <a:xfrm>
            <a:off x="6286421" y="301975"/>
            <a:ext cx="2360930" cy="34163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Residential Assessment Rate (RAR)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Text Box 32">
            <a:extLst>
              <a:ext uri="{FF2B5EF4-FFF2-40B4-BE49-F238E27FC236}">
                <a16:creationId xmlns:a16="http://schemas.microsoft.com/office/drawing/2014/main" id="{D827E0EF-9536-A654-D8C8-CFF4831CB620}"/>
              </a:ext>
            </a:extLst>
          </p:cNvPr>
          <p:cNvSpPr txBox="1"/>
          <p:nvPr/>
        </p:nvSpPr>
        <p:spPr>
          <a:xfrm>
            <a:off x="6429931" y="1854238"/>
            <a:ext cx="2217420" cy="34163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Non-Residential Assessment Rate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92E66FA8-ACE5-DE1D-31B2-AC4D3A65DB1D}"/>
              </a:ext>
            </a:extLst>
          </p:cNvPr>
          <p:cNvSpPr txBox="1"/>
          <p:nvPr/>
        </p:nvSpPr>
        <p:spPr>
          <a:xfrm>
            <a:off x="8972349" y="1726603"/>
            <a:ext cx="895350" cy="29845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$83,700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EEB490-7AA8-0D54-A869-7B322BAC7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19" y="3199274"/>
            <a:ext cx="5971611" cy="32512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566">
            <a:extLst>
              <a:ext uri="{FF2B5EF4-FFF2-40B4-BE49-F238E27FC236}">
                <a16:creationId xmlns:a16="http://schemas.microsoft.com/office/drawing/2014/main" id="{8493E8F7-4C19-BE6A-68D8-4F419CBCFC14}"/>
              </a:ext>
            </a:extLst>
          </p:cNvPr>
          <p:cNvSpPr txBox="1"/>
          <p:nvPr/>
        </p:nvSpPr>
        <p:spPr>
          <a:xfrm>
            <a:off x="5217160" y="4741570"/>
            <a:ext cx="878840" cy="25971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$20,100	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Text Box 558">
            <a:extLst>
              <a:ext uri="{FF2B5EF4-FFF2-40B4-BE49-F238E27FC236}">
                <a16:creationId xmlns:a16="http://schemas.microsoft.com/office/drawing/2014/main" id="{D33B5ECD-C34B-399F-73B1-3C35203E66F0}"/>
              </a:ext>
            </a:extLst>
          </p:cNvPr>
          <p:cNvSpPr txBox="1"/>
          <p:nvPr/>
        </p:nvSpPr>
        <p:spPr>
          <a:xfrm>
            <a:off x="7404205" y="4792403"/>
            <a:ext cx="378620" cy="2667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5" name="Text Box 559">
            <a:extLst>
              <a:ext uri="{FF2B5EF4-FFF2-40B4-BE49-F238E27FC236}">
                <a16:creationId xmlns:a16="http://schemas.microsoft.com/office/drawing/2014/main" id="{35158C0A-39B5-B879-32C1-90B80E0C5FF0}"/>
              </a:ext>
            </a:extLst>
          </p:cNvPr>
          <p:cNvSpPr txBox="1"/>
          <p:nvPr/>
        </p:nvSpPr>
        <p:spPr>
          <a:xfrm>
            <a:off x="9007576" y="4824914"/>
            <a:ext cx="721995" cy="26035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$542.70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595A5E75-FC67-C5E1-C532-F462B916DA4A}"/>
              </a:ext>
            </a:extLst>
          </p:cNvPr>
          <p:cNvSpPr txBox="1"/>
          <p:nvPr/>
        </p:nvSpPr>
        <p:spPr>
          <a:xfrm>
            <a:off x="5351376" y="6190267"/>
            <a:ext cx="895350" cy="29845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$83,700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D009B71E-65BF-4A79-5A23-823CAC1720BF}"/>
              </a:ext>
            </a:extLst>
          </p:cNvPr>
          <p:cNvSpPr txBox="1"/>
          <p:nvPr/>
        </p:nvSpPr>
        <p:spPr>
          <a:xfrm>
            <a:off x="7394836" y="6115383"/>
            <a:ext cx="378620" cy="2794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27	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BDE8374F-32F3-C1CC-BE7F-AC1467B6C71F}"/>
              </a:ext>
            </a:extLst>
          </p:cNvPr>
          <p:cNvSpPr txBox="1"/>
          <p:nvPr/>
        </p:nvSpPr>
        <p:spPr>
          <a:xfrm>
            <a:off x="8917723" y="5953458"/>
            <a:ext cx="901700" cy="32385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$2,259.90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6ED19B-150E-E9B5-9B54-5346439B623E}"/>
              </a:ext>
            </a:extLst>
          </p:cNvPr>
          <p:cNvSpPr txBox="1">
            <a:spLocks/>
          </p:cNvSpPr>
          <p:nvPr/>
        </p:nvSpPr>
        <p:spPr>
          <a:xfrm>
            <a:off x="221429" y="2478616"/>
            <a:ext cx="3613125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84880"/>
                </a:solidFill>
                <a:effectLst/>
                <a:uLnTx/>
                <a:uFillTx/>
                <a:latin typeface="Merriweather" panose="00000500000000000000" pitchFamily="2" charset="0"/>
                <a:cs typeface="Arial"/>
                <a:sym typeface="Arial"/>
              </a:rPr>
              <a:t>Understanding mills</a:t>
            </a: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8825F7-DFB7-A8EB-2105-71B2656F4869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417539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 idx="4294967295"/>
          </p:nvPr>
        </p:nvSpPr>
        <p:spPr>
          <a:xfrm>
            <a:off x="1981200" y="277399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State &amp; Local Share Varies (by design)</a:t>
            </a:r>
            <a:endParaRPr b="1"/>
          </a:p>
        </p:txBody>
      </p:sp>
      <p:sp>
        <p:nvSpPr>
          <p:cNvPr id="141" name="Google Shape;141;p20"/>
          <p:cNvSpPr/>
          <p:nvPr/>
        </p:nvSpPr>
        <p:spPr>
          <a:xfrm>
            <a:off x="6324600" y="1676400"/>
            <a:ext cx="3124200" cy="44196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2772103" y="1823544"/>
            <a:ext cx="2819400" cy="136634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LOCAL SHARE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Local District Taxes: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Property Taxes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Ownership Tax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2743200" y="3342290"/>
            <a:ext cx="2819400" cy="2627586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SHARE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Taxes: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General Fund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Education Fund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2590800" y="1676400"/>
            <a:ext cx="3124200" cy="44196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477000" y="1828799"/>
            <a:ext cx="2819400" cy="275371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LOCAL SHARE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Local District Taxes: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Property Taxes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Ownership Tax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6477000" y="4753303"/>
            <a:ext cx="2819400" cy="1200807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SHARE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State Taxes: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General Fund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Education Fund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833852" y="1186935"/>
            <a:ext cx="26380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District 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6567652" y="1214736"/>
            <a:ext cx="26380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District B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9EE43-50C7-4B28-B7F7-8E8F5E5AD880}"/>
              </a:ext>
            </a:extLst>
          </p:cNvPr>
          <p:cNvSpPr txBox="1"/>
          <p:nvPr/>
        </p:nvSpPr>
        <p:spPr>
          <a:xfrm>
            <a:off x="622300" y="2032000"/>
            <a:ext cx="1625600" cy="105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50E25A-C1E8-4EAE-BFB6-30295F1A3718}"/>
              </a:ext>
            </a:extLst>
          </p:cNvPr>
          <p:cNvSpPr txBox="1"/>
          <p:nvPr/>
        </p:nvSpPr>
        <p:spPr>
          <a:xfrm>
            <a:off x="812800" y="4301711"/>
            <a:ext cx="1625600" cy="105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6E9C7-D1D2-441C-ADD5-59B7853B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DD957A93-FB9D-4EC9-8CF6-7E6FE3248A3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F2183-FC9B-8268-D35F-73F22E41E8DC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024417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522" y="639732"/>
            <a:ext cx="37915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</a:t>
            </a:r>
            <a:r>
              <a:rPr kumimoji="0" sz="2800" b="1" i="0" u="none" strike="noStrike" kern="1200" cap="none" spc="-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800" b="1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mills</a:t>
            </a:r>
            <a:r>
              <a:rPr kumimoji="0" sz="2800" b="1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calculated?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090" y="1572420"/>
            <a:ext cx="34518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Actual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  <a:r>
              <a:rPr kumimoji="0" sz="20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000" b="1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Home=</a:t>
            </a:r>
            <a:r>
              <a:rPr kumimoji="0" sz="20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</a:t>
            </a:r>
            <a:r>
              <a:rPr kumimoji="0" lang="en-US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00,000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090" y="2307085"/>
            <a:ext cx="3685540" cy="603250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28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Residential</a:t>
            </a:r>
            <a:r>
              <a:rPr kumimoji="0" sz="20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Assessment</a:t>
            </a:r>
            <a:r>
              <a:rPr kumimoji="0" sz="2000" b="1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Rate</a:t>
            </a:r>
            <a:r>
              <a:rPr kumimoji="0" sz="20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(RAR)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</a:t>
            </a:r>
            <a:r>
              <a:rPr kumimoji="0" lang="en-US" sz="2000" b="1" i="0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6.7%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090" y="3315985"/>
            <a:ext cx="21386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Home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  <a:r>
              <a:rPr kumimoji="0" sz="20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2000" b="1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RAR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=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090" y="4050651"/>
            <a:ext cx="3211830" cy="31931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Assessed</a:t>
            </a:r>
            <a:r>
              <a:rPr kumimoji="0" sz="2000" b="1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Value=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</a:t>
            </a:r>
            <a:r>
              <a:rPr kumimoji="0" lang="en-US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20,100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2090" y="4785316"/>
            <a:ext cx="3471545" cy="87756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16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Assessed</a:t>
            </a:r>
            <a:r>
              <a:rPr kumimoji="0" sz="2000" b="1" i="0" u="none" strike="noStrike" kern="1200" cap="none" spc="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  <a:r>
              <a:rPr kumimoji="0" sz="20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mill</a:t>
            </a:r>
            <a:r>
              <a:rPr kumimoji="0" sz="20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levy = </a:t>
            </a:r>
            <a:r>
              <a:rPr kumimoji="0" sz="2000" b="1" i="0" u="none" strike="noStrike" kern="1200" cap="none" spc="-4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taxes</a:t>
            </a:r>
            <a:r>
              <a:rPr kumimoji="0" sz="20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paid</a:t>
            </a:r>
            <a:r>
              <a:rPr kumimoji="0" sz="20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(mill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levies</a:t>
            </a:r>
            <a:r>
              <a:rPr kumimoji="0" sz="2000" b="1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vary 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</a:t>
            </a:r>
            <a:r>
              <a:rPr kumimoji="0" sz="20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district)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A36E78-B0CD-C02A-A142-D331F0D2F8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57A93-FB9D-4EC9-8CF6-7E6FE3248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IBM Plex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8E5027-2652-68B0-5E07-E08695587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392" y="1380465"/>
            <a:ext cx="6816362" cy="4097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1A1CF6-F648-8CA5-ECB7-520F19082D1D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522" y="639732"/>
            <a:ext cx="37915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</a:t>
            </a:r>
            <a:r>
              <a:rPr kumimoji="0" sz="2800" b="1" i="0" u="none" strike="noStrike" kern="1200" cap="none" spc="-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</a:t>
            </a:r>
            <a:r>
              <a:rPr kumimoji="0" sz="2800" b="1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mills</a:t>
            </a:r>
            <a:r>
              <a:rPr kumimoji="0" sz="2800" b="1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calculated?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090" y="1572420"/>
            <a:ext cx="345186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Actual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  <a:r>
              <a:rPr kumimoji="0" sz="20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000" b="1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Non-residential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</a:t>
            </a:r>
            <a:r>
              <a:rPr kumimoji="0" sz="20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</a:t>
            </a:r>
            <a:r>
              <a:rPr kumimoji="0" lang="en-US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00,000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089" y="2307085"/>
            <a:ext cx="4159885" cy="614271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28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Non-r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esidential</a:t>
            </a:r>
            <a:r>
              <a:rPr kumimoji="0" sz="20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Assessment</a:t>
            </a:r>
            <a:r>
              <a:rPr kumimoji="0" sz="2000" b="1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Rate</a:t>
            </a:r>
            <a:r>
              <a:rPr kumimoji="0" sz="20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lang="en-US" sz="2000" b="1" i="0" u="none" strike="noStrike" kern="1200" cap="none" spc="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28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(RAR)=</a:t>
            </a:r>
            <a:r>
              <a:rPr kumimoji="0" sz="2000" b="1" i="0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27.9%</a:t>
            </a:r>
            <a:endParaRPr kumimoji="0" sz="2000" b="1" i="0" u="none" strike="noStrike" kern="1200" cap="none" spc="-1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089" y="3315985"/>
            <a:ext cx="2578735" cy="31931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Non-residential</a:t>
            </a:r>
            <a:r>
              <a:rPr kumimoji="0" sz="20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2000" b="1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RAR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=</a:t>
            </a:r>
            <a:r>
              <a:rPr kumimoji="0" lang="en-US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 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090" y="4050651"/>
            <a:ext cx="3211830" cy="329565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Assessed</a:t>
            </a:r>
            <a:r>
              <a:rPr kumimoji="0" sz="2000" b="1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Value=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</a:t>
            </a:r>
            <a:r>
              <a:rPr kumimoji="0" lang="en-US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83,700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090" y="4785316"/>
            <a:ext cx="3471545" cy="87756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16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Assessed</a:t>
            </a:r>
            <a:r>
              <a:rPr kumimoji="0" sz="2000" b="1" i="0" u="none" strike="noStrike" kern="1200" cap="none" spc="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value</a:t>
            </a:r>
            <a:r>
              <a:rPr kumimoji="0" sz="20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mill</a:t>
            </a:r>
            <a:r>
              <a:rPr kumimoji="0" sz="2000" b="1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levy = </a:t>
            </a:r>
            <a:r>
              <a:rPr kumimoji="0" sz="2000" b="1" i="0" u="none" strike="noStrike" kern="1200" cap="none" spc="-4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taxes</a:t>
            </a:r>
            <a:r>
              <a:rPr kumimoji="0" sz="2000" b="1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paid</a:t>
            </a:r>
            <a:r>
              <a:rPr kumimoji="0" sz="20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(mill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levies</a:t>
            </a:r>
            <a:r>
              <a:rPr kumimoji="0" sz="2000" b="1" i="0" u="none" strike="noStrike" kern="1200" cap="none" spc="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vary </a:t>
            </a: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</a:t>
            </a:r>
            <a:r>
              <a:rPr kumimoji="0" sz="2000" b="1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district)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414D03-81E1-CC4F-D760-C6C6D3ADD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57A93-FB9D-4EC9-8CF6-7E6FE3248A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FF6536-03E5-8E05-3625-967F96CA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894" y="1470610"/>
            <a:ext cx="6759042" cy="39167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D3B97E-06C5-955A-F4BD-C210283912FA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757C83"/>
                </a:solidFill>
                <a:latin typeface="Arial"/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375995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82DB3-7387-1C2C-DE10-F5581D35E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Mill Levies for School Districts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36342-1B50-228C-2A2D-E136603BB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8965" indent="-507365"/>
            <a:r>
              <a:rPr lang="en-US"/>
              <a:t>General Fund Levy</a:t>
            </a:r>
          </a:p>
          <a:p>
            <a:pPr marL="608965" indent="-507365">
              <a:lnSpc>
                <a:spcPct val="114999"/>
              </a:lnSpc>
            </a:pPr>
            <a:r>
              <a:rPr lang="en-US"/>
              <a:t>Bond Debt Levy</a:t>
            </a:r>
          </a:p>
          <a:p>
            <a:pPr marL="608965" indent="-507365">
              <a:lnSpc>
                <a:spcPct val="114999"/>
              </a:lnSpc>
            </a:pPr>
            <a:r>
              <a:rPr lang="en-US"/>
              <a:t>Hold Harmless Levy</a:t>
            </a:r>
          </a:p>
          <a:p>
            <a:pPr marL="608965" indent="-507365">
              <a:lnSpc>
                <a:spcPct val="114999"/>
              </a:lnSpc>
            </a:pPr>
            <a:r>
              <a:rPr lang="en-US"/>
              <a:t>Mill Levy Overrides</a:t>
            </a:r>
          </a:p>
          <a:p>
            <a:pPr marL="608965" indent="-507365">
              <a:lnSpc>
                <a:spcPct val="114999"/>
              </a:lnSpc>
            </a:pPr>
            <a:r>
              <a:rPr lang="en-US"/>
              <a:t>Abatement Levy</a:t>
            </a:r>
          </a:p>
          <a:p>
            <a:pPr marL="608965" indent="-507365">
              <a:lnSpc>
                <a:spcPct val="114999"/>
              </a:lnSpc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59259-B4E6-9271-C114-25D39123A61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507365">
              <a:lnSpc>
                <a:spcPct val="114999"/>
              </a:lnSpc>
            </a:pPr>
            <a:r>
              <a:rPr lang="en-US"/>
              <a:t>Other Allowable Levies:</a:t>
            </a:r>
          </a:p>
          <a:p>
            <a:pPr marL="1218550" lvl="1" indent="-507365">
              <a:lnSpc>
                <a:spcPct val="114999"/>
              </a:lnSpc>
            </a:pPr>
            <a:r>
              <a:rPr lang="en-US"/>
              <a:t>Technology</a:t>
            </a:r>
          </a:p>
          <a:p>
            <a:pPr marL="1218550" lvl="1" indent="-507365">
              <a:lnSpc>
                <a:spcPct val="114999"/>
              </a:lnSpc>
            </a:pPr>
            <a:r>
              <a:rPr lang="en-US"/>
              <a:t>Capital Construction</a:t>
            </a:r>
          </a:p>
          <a:p>
            <a:pPr marL="1218550" lvl="1" indent="-507365">
              <a:lnSpc>
                <a:spcPct val="114999"/>
              </a:lnSpc>
            </a:pPr>
            <a:r>
              <a:rPr lang="en-US"/>
              <a:t>Maintenance</a:t>
            </a:r>
          </a:p>
          <a:p>
            <a:pPr marL="1218550" lvl="1" indent="-507365">
              <a:lnSpc>
                <a:spcPct val="114999"/>
              </a:lnSpc>
            </a:pPr>
            <a:r>
              <a:rPr lang="en-US"/>
              <a:t>Transportation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8E7714-5E91-E062-B98C-62D3A4AD23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25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872F8-DFA3-5E94-FC0B-B41DC47176E6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982621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DF8BF-0601-5F31-EF47-528B6F504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Mill Levies must be certified – by January 10</a:t>
            </a:r>
            <a:r>
              <a:rPr lang="en-US" baseline="30000" dirty="0"/>
              <a:t>th</a:t>
            </a:r>
            <a:r>
              <a:rPr lang="en-US" dirty="0"/>
              <a:t> and reported to county.</a:t>
            </a:r>
          </a:p>
          <a:p>
            <a:r>
              <a:rPr lang="en-US" dirty="0"/>
              <a:t>Certification includes – total program, override mill levies, bond and hold harmless</a:t>
            </a:r>
          </a:p>
          <a:p>
            <a:r>
              <a:rPr lang="en-US" dirty="0"/>
              <a:t>Mill Levy correction</a:t>
            </a:r>
          </a:p>
          <a:p>
            <a:pPr lvl="1"/>
            <a:r>
              <a:rPr lang="en-US" dirty="0"/>
              <a:t>1st year of implementation </a:t>
            </a:r>
          </a:p>
          <a:p>
            <a:pPr lvl="1"/>
            <a:r>
              <a:rPr lang="en-US" dirty="0"/>
              <a:t>Some districts will be removing 1 tax credit</a:t>
            </a:r>
          </a:p>
          <a:p>
            <a:pPr lvl="1"/>
            <a:r>
              <a:rPr lang="en-US" dirty="0"/>
              <a:t>Will result in more local dollars for total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76B83-FAC5-C50C-7362-305CDB6D6B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26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F9194D-BBDD-B480-79A7-996455F6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Mill Levy Certification by school boards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ACBC1-6CBE-0706-0FD1-A772E061D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039" y="47340"/>
            <a:ext cx="1566994" cy="1566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2ED0C5-DC9D-E2F5-1AEF-3DF29BEE07F2}"/>
              </a:ext>
            </a:extLst>
          </p:cNvPr>
          <p:cNvSpPr txBox="1"/>
          <p:nvPr/>
        </p:nvSpPr>
        <p:spPr>
          <a:xfrm>
            <a:off x="9869700" y="1467202"/>
            <a:ext cx="174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CDE’s Website on Mill Levy Correction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11056-A05D-1CF1-49A2-D51B165CF3A6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976879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4D0435-32C7-973C-CB6C-D71F0D8F2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it mean to lower your mill?</a:t>
            </a:r>
          </a:p>
          <a:p>
            <a:r>
              <a:rPr lang="en-US" dirty="0"/>
              <a:t>What’s the difference than lowering your assessment rate?</a:t>
            </a:r>
          </a:p>
          <a:p>
            <a:r>
              <a:rPr lang="en-US" dirty="0"/>
              <a:t>What are the implications from lowering your mill that districts must consider?</a:t>
            </a:r>
          </a:p>
          <a:p>
            <a:pPr lvl="1"/>
            <a:r>
              <a:rPr lang="en-US" dirty="0"/>
              <a:t>Contractual agreements – teachers, technology, transportation, food service, janitorial services, etc. </a:t>
            </a:r>
          </a:p>
          <a:p>
            <a:pPr lvl="1"/>
            <a:r>
              <a:rPr lang="en-US" dirty="0"/>
              <a:t>Bonds and COPs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F87B6-923C-7D76-3C3F-D25AF4FC12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1FFD71-5EAA-44D9-62FA-2F6A3A7A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from the Governor</a:t>
            </a:r>
          </a:p>
        </p:txBody>
      </p:sp>
    </p:spTree>
    <p:extLst>
      <p:ext uri="{BB962C8B-B14F-4D97-AF65-F5344CB8AC3E}">
        <p14:creationId xmlns:p14="http://schemas.microsoft.com/office/powerpoint/2010/main" val="1312231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3DC6CC-9861-F121-E22A-7D99A1A76E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28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pic>
        <p:nvPicPr>
          <p:cNvPr id="4" name="Picture 3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3C0A73FE-B293-9E8F-AD67-45D71D63F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94" y="377395"/>
            <a:ext cx="11512412" cy="6138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B43B36-F315-F95F-F361-8FC39E6C41D5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2032284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412DD-08CF-4AC8-182C-75D533E35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598" indent="0">
              <a:buNone/>
            </a:pPr>
            <a:r>
              <a:rPr lang="en-US"/>
              <a:t>By show of hands:</a:t>
            </a:r>
          </a:p>
          <a:p>
            <a:pPr marL="101598" indent="0">
              <a:buNone/>
            </a:pPr>
            <a:r>
              <a:rPr lang="en-US" sz="3200" b="1" i="1"/>
              <a:t>Do you know your state and local share split?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B50B68-5185-150F-F9F5-2746C36630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29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D52989-D56D-014D-F392-88DD38DB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–Do you know your state local share?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CC6FA-EA17-EA88-785A-617D3071BE37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53052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7A9CC-8339-8C69-B05B-5D63BB302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School Board governance in  Colorado- responsibilities</a:t>
            </a:r>
          </a:p>
          <a:p>
            <a:r>
              <a:rPr lang="en-US" sz="3600"/>
              <a:t>Budgets and timelines</a:t>
            </a:r>
          </a:p>
          <a:p>
            <a:r>
              <a:rPr lang="en-US" sz="3600"/>
              <a:t>Revenue Sources</a:t>
            </a:r>
          </a:p>
          <a:p>
            <a:r>
              <a:rPr lang="en-US" sz="3600"/>
              <a:t>School Finance </a:t>
            </a:r>
          </a:p>
          <a:p>
            <a:r>
              <a:rPr lang="en-US" sz="3600"/>
              <a:t>Statewide issues – that impact your district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17325-243D-834A-A0C9-401A24CB10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829A2F-09AC-046B-3A63-CC208D49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Goals of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E1483-DB14-5CDA-44AE-A6C4CD821C3F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722827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C030-83CC-57E2-C508-69082CA298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School Finance and Revenue Distribution</a:t>
            </a:r>
          </a:p>
        </p:txBody>
      </p:sp>
    </p:spTree>
    <p:extLst>
      <p:ext uri="{BB962C8B-B14F-4D97-AF65-F5344CB8AC3E}">
        <p14:creationId xmlns:p14="http://schemas.microsoft.com/office/powerpoint/2010/main" val="563380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0DF08A-FF1C-2A91-618A-F9A8BCEC8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SzPts val="3200"/>
            </a:pPr>
            <a:r>
              <a:rPr lang="en-US" sz="2800" dirty="0"/>
              <a:t>School districts receive the majority of their funding through the school finance act.</a:t>
            </a:r>
          </a:p>
          <a:p>
            <a:pPr>
              <a:spcBef>
                <a:spcPts val="0"/>
              </a:spcBef>
              <a:buSzPts val="3200"/>
            </a:pPr>
            <a:r>
              <a:rPr lang="en-US" sz="2800" dirty="0"/>
              <a:t>This distribution is a foundation formula-which should adjust for student and district characteristics outside of a districts control.</a:t>
            </a:r>
          </a:p>
          <a:p>
            <a:pPr>
              <a:spcBef>
                <a:spcPts val="0"/>
              </a:spcBef>
              <a:buSzPts val="3200"/>
            </a:pPr>
            <a:r>
              <a:rPr lang="en-US" sz="2800" dirty="0"/>
              <a:t>Colorado has never analyzed what the cost of the education system is therefore the base and adjustments aren’t reflective of actual costs.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D4F75-EC8F-5512-6D6A-E6A384C5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31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6CDA00-4E34-D49A-140C-9AED5FAF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How is revenue distributed?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DD525-9D5A-FC0B-CC36-E4C9C1D3432A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206247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567E05-215F-99D1-472D-D2A6BA9BF5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32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7CCBA-962F-7D82-1460-88A8A3175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" t="3427" r="-132"/>
          <a:stretch/>
        </p:blipFill>
        <p:spPr>
          <a:xfrm>
            <a:off x="3586749" y="461905"/>
            <a:ext cx="8022165" cy="624276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829B5E-EAE9-4539-80B4-352269BEBDF9}"/>
              </a:ext>
            </a:extLst>
          </p:cNvPr>
          <p:cNvSpPr txBox="1">
            <a:spLocks/>
          </p:cNvSpPr>
          <p:nvPr/>
        </p:nvSpPr>
        <p:spPr>
          <a:xfrm>
            <a:off x="221429" y="2478616"/>
            <a:ext cx="3613125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84880"/>
                </a:solidFill>
                <a:effectLst/>
                <a:uLnTx/>
                <a:uFillTx/>
                <a:latin typeface="Merriweather" panose="00000500000000000000" pitchFamily="2" charset="0"/>
                <a:cs typeface="Arial"/>
                <a:sym typeface="Arial"/>
              </a:rPr>
              <a:t>How schools are funded in Colorado</a:t>
            </a: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98E6C-0E75-3AA2-AE26-C79A28CE534F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346977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9123AE-90CB-FDD3-B256-30754D8FC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First Dollars in – Local Revenue - property taxes – residential and non-residential and ownership taxes</a:t>
            </a:r>
          </a:p>
          <a:p>
            <a:r>
              <a:rPr lang="en-US" sz="2800"/>
              <a:t>State backfills difference so ever district’s “base funding” starts the same.</a:t>
            </a:r>
          </a:p>
          <a:p>
            <a:r>
              <a:rPr lang="en-US" sz="2800"/>
              <a:t>Then factors applied less the budget stabilization factor</a:t>
            </a:r>
          </a:p>
          <a:p>
            <a:r>
              <a:rPr lang="en-US" sz="2800"/>
              <a:t>Per Pupil Revenue = Total Program Funding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1EBE9-4F30-6E59-D40E-251FF721F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33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1A12C6-2485-E820-2BE5-9AA02BC2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School District Funding – Foundation Formula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86BE3-DFBD-796B-CB07-ADFCAB40EA4A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2198396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8421D0-B0BC-4683-958A-040E542CD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Base funding</a:t>
            </a:r>
          </a:p>
          <a:p>
            <a:r>
              <a:rPr lang="en-US" sz="2800"/>
              <a:t>At-risk factor</a:t>
            </a:r>
          </a:p>
          <a:p>
            <a:r>
              <a:rPr lang="en-US" sz="2800"/>
              <a:t>ELL factor</a:t>
            </a:r>
          </a:p>
          <a:p>
            <a:r>
              <a:rPr lang="en-US" sz="2800"/>
              <a:t>District Cost of Living</a:t>
            </a:r>
          </a:p>
          <a:p>
            <a:r>
              <a:rPr lang="en-US" sz="2800"/>
              <a:t>District Size</a:t>
            </a:r>
          </a:p>
          <a:p>
            <a:r>
              <a:rPr lang="en-US" sz="2800"/>
              <a:t>Budget Stabilization Factor Applied (reduces funding)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33ED84-0538-E0B1-8E8D-0A3147EE90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34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16C6A7-49DA-BB7D-B242-C412DEDF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Dollars are distributed to districts through a formula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BB6B5-B64D-F5F1-BFC4-38D28CC11D31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101473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B6227-6F38-4024-AF13-48086DA8F4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DD957A93-FB9D-4EC9-8CF6-7E6FE3248A3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A2086-4E25-4BE4-B0A4-6A929809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What is the Budget Stabilization Factor (BSF)?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D3731B-237F-4BE9-BF1B-0DCF36A58E1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1938778"/>
              </p:ext>
            </p:extLst>
          </p:nvPr>
        </p:nvGraphicFramePr>
        <p:xfrm>
          <a:off x="2719388" y="1913021"/>
          <a:ext cx="6646862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1648C9-6DA2-340E-0F8B-A7D2B600BAE1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2939590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DE89E-EC00-5A5C-B540-12B3C15AA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36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5C6D1-0D3D-C4A1-9A53-41F83360A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" r="1785"/>
          <a:stretch/>
        </p:blipFill>
        <p:spPr>
          <a:xfrm>
            <a:off x="592974" y="151563"/>
            <a:ext cx="11006051" cy="6467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8B80D7-4015-21A5-D525-82A908F9AF0C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889900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3C991-1932-C93C-4481-9714BEFD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433" y="2112567"/>
            <a:ext cx="4710720" cy="3999600"/>
          </a:xfrm>
        </p:spPr>
        <p:txBody>
          <a:bodyPr/>
          <a:lstStyle/>
          <a:p>
            <a:pPr marL="101598" indent="0">
              <a:buNone/>
            </a:pPr>
            <a:r>
              <a:rPr lang="en-US" sz="2800"/>
              <a:t>Once the BS Factor has been paid off, Colorado is back to </a:t>
            </a:r>
            <a:r>
              <a:rPr lang="en-US" sz="2800" b="1"/>
              <a:t>1988-89 </a:t>
            </a:r>
            <a:r>
              <a:rPr lang="en-US" sz="2800"/>
              <a:t>funding levels, after adjusted for inflation. This is prior to the standards, assessments, accountability, and accreditation systems that are currently in place.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6E148-76CC-B449-6765-5E08454A3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37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618D3F-D340-C158-4A6D-85E0DDD8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District Specific Losses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EA4B5-FE00-E680-5EEA-3B5C53CE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054" y="2199715"/>
            <a:ext cx="1827680" cy="1827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6AF015-F3E4-918F-8F26-6B48FB825666}"/>
              </a:ext>
            </a:extLst>
          </p:cNvPr>
          <p:cNvSpPr txBox="1"/>
          <p:nvPr/>
        </p:nvSpPr>
        <p:spPr>
          <a:xfrm>
            <a:off x="7812741" y="4027395"/>
            <a:ext cx="2716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Scan here to look up how much your district has lost since 2009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7DEC6-1109-2F95-6C5D-4949D559DD3E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662699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0D05E8-2947-EC0F-782D-62AF247EE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districts also receive categorical dollars, additional dollars for:</a:t>
            </a:r>
          </a:p>
          <a:p>
            <a:pPr lvl="1"/>
            <a:r>
              <a:rPr lang="en-US" dirty="0"/>
              <a:t>Special Education students</a:t>
            </a:r>
          </a:p>
          <a:p>
            <a:pPr lvl="1"/>
            <a:r>
              <a:rPr lang="en-US" dirty="0"/>
              <a:t>English Learners</a:t>
            </a:r>
          </a:p>
          <a:p>
            <a:pPr lvl="1"/>
            <a:r>
              <a:rPr lang="en-US" dirty="0"/>
              <a:t>Gifted and Talented students</a:t>
            </a:r>
          </a:p>
          <a:p>
            <a:pPr lvl="1"/>
            <a:r>
              <a:rPr lang="en-US" dirty="0"/>
              <a:t>Career and Tech students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Small attendance centers</a:t>
            </a:r>
          </a:p>
          <a:p>
            <a:r>
              <a:rPr lang="en-US" dirty="0"/>
              <a:t>School districts do not receive enough revenue to cover costs of these programs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765186-0EC8-D89E-1641-EF22896DCB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38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639A6E-4434-CEAF-9B10-C9BFE987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What items are funded outside the formula?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F709A-7140-8E84-358D-81864AF3BB6F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409101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61DCE2-BD42-674B-6567-7034C4DFD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/>
              <a:t>At-Risk – New Definition</a:t>
            </a:r>
          </a:p>
          <a:p>
            <a:r>
              <a:rPr lang="en-US" sz="3200"/>
              <a:t>Universal Preschool – Changes for Year 2</a:t>
            </a:r>
          </a:p>
          <a:p>
            <a:r>
              <a:rPr lang="en-US" sz="3200"/>
              <a:t>School Finance Task Force – Potential impacts for 24-25 School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CE30B-EB6D-6A90-1A48-8E8B9D796C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39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835D0E-9CEC-041D-4A62-311FAAF4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Impacts for K12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412FD-555C-7F16-3EC1-02F097568106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414962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ED2D46-0D81-0270-C072-B139E9AB5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874A94-1B63-FB8C-751A-5DF8966B7E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B5B2E7-03CE-E7A7-245E-0A503F04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00AEC-002E-5463-D075-1B906A26E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3" r="1515" b="1842"/>
          <a:stretch/>
        </p:blipFill>
        <p:spPr>
          <a:xfrm>
            <a:off x="1523799" y="1745167"/>
            <a:ext cx="8724067" cy="50541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92194B-410D-2151-F303-B368C3DFD35F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267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70F7-D970-F4D5-899C-C412955FF2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Special Session</a:t>
            </a:r>
          </a:p>
        </p:txBody>
      </p:sp>
    </p:spTree>
    <p:extLst>
      <p:ext uri="{BB962C8B-B14F-4D97-AF65-F5344CB8AC3E}">
        <p14:creationId xmlns:p14="http://schemas.microsoft.com/office/powerpoint/2010/main" val="633452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0EC66D-06D6-22F9-A0F3-10E73041F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Nov.9</a:t>
            </a:r>
            <a:r>
              <a:rPr lang="en-US" baseline="30000"/>
              <a:t>th</a:t>
            </a:r>
            <a:r>
              <a:rPr lang="en-US"/>
              <a:t> Governor Polis called a special legislative session for property tax.</a:t>
            </a:r>
          </a:p>
          <a:p>
            <a:r>
              <a:rPr lang="en-US"/>
              <a:t>Members of the legislature met from Friday, November 17</a:t>
            </a:r>
            <a:r>
              <a:rPr lang="en-US" baseline="30000"/>
              <a:t>th</a:t>
            </a:r>
            <a:r>
              <a:rPr lang="en-US"/>
              <a:t> to Monday, November 20</a:t>
            </a:r>
            <a:r>
              <a:rPr lang="en-US" baseline="30000"/>
              <a:t>th</a:t>
            </a:r>
            <a:r>
              <a:rPr lang="en-US"/>
              <a:t>.</a:t>
            </a:r>
          </a:p>
          <a:p>
            <a:r>
              <a:rPr lang="en-US"/>
              <a:t>7 bills were passed</a:t>
            </a:r>
          </a:p>
          <a:p>
            <a:pPr lvl="1"/>
            <a:r>
              <a:rPr lang="en-US" sz="1800"/>
              <a:t>HB23B-1001</a:t>
            </a:r>
          </a:p>
          <a:p>
            <a:pPr lvl="1"/>
            <a:r>
              <a:rPr lang="en-US" sz="1800"/>
              <a:t>HB23B-1002</a:t>
            </a:r>
          </a:p>
          <a:p>
            <a:pPr lvl="1"/>
            <a:r>
              <a:rPr lang="en-US" sz="1800"/>
              <a:t>HB23B-1003</a:t>
            </a:r>
          </a:p>
          <a:p>
            <a:pPr lvl="1"/>
            <a:r>
              <a:rPr lang="en-US" sz="1800"/>
              <a:t>HB23B-1008</a:t>
            </a:r>
          </a:p>
          <a:p>
            <a:pPr lvl="1"/>
            <a:r>
              <a:rPr lang="en-US" sz="1800"/>
              <a:t>SB23B-101</a:t>
            </a:r>
          </a:p>
          <a:p>
            <a:pPr lvl="1"/>
            <a:r>
              <a:rPr lang="en-US" sz="1800"/>
              <a:t>SB23B-102</a:t>
            </a:r>
          </a:p>
          <a:p>
            <a:pPr lvl="1"/>
            <a:r>
              <a:rPr lang="en-US" sz="1800"/>
              <a:t>SB23B-103</a:t>
            </a:r>
          </a:p>
          <a:p>
            <a:pPr lvl="1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F6C58-B8D4-B430-80C0-571F51FAE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41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6A13B1-4547-F819-384B-71092D2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Session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910F0-825A-122A-5131-65A3FEFA2209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749541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A152F2-6AFD-F403-F934-6DD050036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433" y="1834699"/>
            <a:ext cx="9332800" cy="4277468"/>
          </a:xfrm>
        </p:spPr>
        <p:txBody>
          <a:bodyPr/>
          <a:lstStyle/>
          <a:p>
            <a:pPr marL="101598" indent="0">
              <a:buNone/>
            </a:pPr>
            <a:r>
              <a:rPr lang="en-US" sz="2800" dirty="0"/>
              <a:t>SB23b-101</a:t>
            </a:r>
          </a:p>
          <a:p>
            <a:r>
              <a:rPr lang="en-US" sz="2800" dirty="0"/>
              <a:t>Lowers property tax rate for residential properties to 6.7%</a:t>
            </a:r>
          </a:p>
          <a:p>
            <a:pPr lvl="1"/>
            <a:r>
              <a:rPr lang="en-US" sz="2800" dirty="0"/>
              <a:t>Non-residential 27.9%</a:t>
            </a:r>
          </a:p>
          <a:p>
            <a:r>
              <a:rPr lang="en-US" sz="2800" dirty="0"/>
              <a:t>Expands value deductions to $55,000</a:t>
            </a:r>
          </a:p>
          <a:p>
            <a:r>
              <a:rPr lang="en-US" sz="2800" dirty="0"/>
              <a:t>This is a 1-year fix</a:t>
            </a:r>
          </a:p>
          <a:p>
            <a:r>
              <a:rPr lang="en-US" sz="2800" dirty="0"/>
              <a:t>Counties must provide valuations by </a:t>
            </a:r>
            <a:r>
              <a:rPr lang="en-US" sz="2800" b="1" dirty="0"/>
              <a:t>January 3</a:t>
            </a:r>
            <a:r>
              <a:rPr lang="en-US" sz="2800" b="1" baseline="30000" dirty="0"/>
              <a:t>rd</a:t>
            </a:r>
            <a:r>
              <a:rPr lang="en-US" sz="2800" b="1" dirty="0"/>
              <a:t> </a:t>
            </a:r>
          </a:p>
          <a:p>
            <a:r>
              <a:rPr lang="en-US" sz="2800" dirty="0"/>
              <a:t>School districts must certify mills by </a:t>
            </a:r>
            <a:r>
              <a:rPr lang="en-US" sz="2800" b="1" dirty="0">
                <a:highlight>
                  <a:srgbClr val="FFFF00"/>
                </a:highlight>
              </a:rPr>
              <a:t>January 10</a:t>
            </a:r>
            <a:r>
              <a:rPr lang="en-US" sz="2800" b="1" baseline="30000" dirty="0">
                <a:highlight>
                  <a:srgbClr val="FFFF00"/>
                </a:highlight>
              </a:rPr>
              <a:t>th</a:t>
            </a:r>
            <a:endParaRPr lang="en-US" sz="2800" b="1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F8D71-A1B3-2A09-6D1B-A675EF3669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42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2DAE57-EDE3-B443-CFE0-E92C89DD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Session (cont’d)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86EF5-F61C-871D-B386-98CE2593E1CA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624407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A097-B129-140C-B918-F43DCBB03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ESSER $ End</a:t>
            </a:r>
            <a:br>
              <a:rPr lang="en-US"/>
            </a:br>
            <a:r>
              <a:rPr lang="en-US"/>
              <a:t>September</a:t>
            </a:r>
            <a:br>
              <a:rPr lang="en-US"/>
            </a:br>
            <a:r>
              <a:rPr lang="en-US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745505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227E07-2F91-4C4A-F87D-7510D250C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2020, schools were granted funds to address the immediate health, operational, and economic crises in an uncertain and evolving environment during the global pandemic.</a:t>
            </a:r>
          </a:p>
          <a:p>
            <a:r>
              <a:rPr lang="en-US"/>
              <a:t> The Elementary and Secondary School Emergency Relief Fund (ESSER) was allocated in three installments – March 2020, December 2020 and March 2021.</a:t>
            </a:r>
          </a:p>
          <a:p>
            <a:r>
              <a:rPr lang="en-US"/>
              <a:t>These one-time payments are to be used by September 2024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0DE62-9013-8B3A-9420-2BA6376F09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44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67C6AD-36B7-F78A-F6C9-5AF7DDA8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ESSER Funds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58A13-FA10-8156-2307-5CAC0F7D59AA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377208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45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9D05CB2-DAE9-3F28-A486-CED74A27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9" y="69551"/>
            <a:ext cx="11987841" cy="671889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/>
          <p:nvPr/>
        </p:nvSpPr>
        <p:spPr>
          <a:xfrm>
            <a:off x="5105400" y="-67"/>
            <a:ext cx="7086400" cy="6858000"/>
          </a:xfrm>
          <a:prstGeom prst="parallelogram">
            <a:avLst>
              <a:gd name="adj" fmla="val 55588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1" name="Google Shape;371;p34"/>
          <p:cNvSpPr/>
          <p:nvPr/>
        </p:nvSpPr>
        <p:spPr>
          <a:xfrm>
            <a:off x="7314400" y="1047717"/>
            <a:ext cx="2676400" cy="4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/>
              <a:defRPr/>
            </a:pP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66BDE8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Place your screenshot here</a:t>
            </a: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srgbClr val="66BDE8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72" name="Google Shape;372;p34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t>46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grpSp>
        <p:nvGrpSpPr>
          <p:cNvPr id="373" name="Google Shape;373;p34"/>
          <p:cNvGrpSpPr/>
          <p:nvPr/>
        </p:nvGrpSpPr>
        <p:grpSpPr>
          <a:xfrm>
            <a:off x="7235567" y="498097"/>
            <a:ext cx="2826061" cy="5861812"/>
            <a:chOff x="2547150" y="238125"/>
            <a:chExt cx="2525675" cy="5238750"/>
          </a:xfrm>
        </p:grpSpPr>
        <p:sp>
          <p:nvSpPr>
            <p:cNvPr id="374" name="Google Shape;374;p34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78" name="Google Shape;378;p34"/>
          <p:cNvPicPr preferRelativeResize="0"/>
          <p:nvPr/>
        </p:nvPicPr>
        <p:blipFill rotWithShape="1">
          <a:blip r:embed="rId3">
            <a:alphaModFix/>
          </a:blip>
          <a:srcRect t="5526" b="4015"/>
          <a:stretch/>
        </p:blipFill>
        <p:spPr>
          <a:xfrm>
            <a:off x="7310401" y="894867"/>
            <a:ext cx="2676401" cy="492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6200" y="52687"/>
            <a:ext cx="3899600" cy="64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833" y="982134"/>
            <a:ext cx="1793635" cy="179363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4"/>
          <p:cNvSpPr txBox="1">
            <a:spLocks noGrp="1"/>
          </p:cNvSpPr>
          <p:nvPr>
            <p:ph type="body" idx="4294967295"/>
          </p:nvPr>
        </p:nvSpPr>
        <p:spPr>
          <a:xfrm>
            <a:off x="2219633" y="1553933"/>
            <a:ext cx="4016400" cy="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District Key Stats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800"/>
              </a:spcBef>
              <a:buNone/>
            </a:pPr>
            <a:endParaRPr/>
          </a:p>
        </p:txBody>
      </p:sp>
      <p:pic>
        <p:nvPicPr>
          <p:cNvPr id="382" name="Google Shape;382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833" y="3074052"/>
            <a:ext cx="1793635" cy="179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6833" y="5064401"/>
            <a:ext cx="1793635" cy="179363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4"/>
          <p:cNvSpPr txBox="1">
            <a:spLocks noGrp="1"/>
          </p:cNvSpPr>
          <p:nvPr>
            <p:ph type="body" idx="4294967295"/>
          </p:nvPr>
        </p:nvSpPr>
        <p:spPr>
          <a:xfrm>
            <a:off x="2219633" y="3645884"/>
            <a:ext cx="4016400" cy="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BOCES Key Stats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800"/>
              </a:spcBef>
              <a:buNone/>
            </a:pPr>
            <a:endParaRPr/>
          </a:p>
        </p:txBody>
      </p:sp>
      <p:sp>
        <p:nvSpPr>
          <p:cNvPr id="385" name="Google Shape;385;p34"/>
          <p:cNvSpPr txBox="1">
            <a:spLocks noGrp="1"/>
          </p:cNvSpPr>
          <p:nvPr>
            <p:ph type="body" idx="4294967295"/>
          </p:nvPr>
        </p:nvSpPr>
        <p:spPr>
          <a:xfrm>
            <a:off x="2219633" y="5709884"/>
            <a:ext cx="4016400" cy="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" b="1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AU Key Stats</a:t>
            </a:r>
            <a:endParaRPr b="1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800"/>
              </a:spcBef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EC325F-48D0-D52A-5A67-EAF8578F456D}"/>
              </a:ext>
            </a:extLst>
          </p:cNvPr>
          <p:cNvSpPr txBox="1"/>
          <p:nvPr/>
        </p:nvSpPr>
        <p:spPr>
          <a:xfrm>
            <a:off x="2235679" y="1969697"/>
            <a:ext cx="19121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Link to documents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9B015-570D-CB99-D64B-96E67DAB61D1}"/>
              </a:ext>
            </a:extLst>
          </p:cNvPr>
          <p:cNvSpPr txBox="1"/>
          <p:nvPr/>
        </p:nvSpPr>
        <p:spPr>
          <a:xfrm>
            <a:off x="2221301" y="4054413"/>
            <a:ext cx="19121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/>
              </a:rPr>
              <a:t>Link to documents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2E847-5B56-B1EF-DC93-B7C7F72B5759}"/>
              </a:ext>
            </a:extLst>
          </p:cNvPr>
          <p:cNvSpPr txBox="1"/>
          <p:nvPr/>
        </p:nvSpPr>
        <p:spPr>
          <a:xfrm>
            <a:off x="2221301" y="6124753"/>
            <a:ext cx="19121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0"/>
              </a:rPr>
              <a:t>Link to documents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673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2"/>
          <p:cNvSpPr/>
          <p:nvPr/>
        </p:nvSpPr>
        <p:spPr>
          <a:xfrm>
            <a:off x="5105400" y="-67"/>
            <a:ext cx="7086400" cy="6858000"/>
          </a:xfrm>
          <a:prstGeom prst="parallelogram">
            <a:avLst>
              <a:gd name="adj" fmla="val 55588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62"/>
          <p:cNvSpPr txBox="1">
            <a:spLocks noGrp="1"/>
          </p:cNvSpPr>
          <p:nvPr>
            <p:ph type="body" idx="4294967295"/>
          </p:nvPr>
        </p:nvSpPr>
        <p:spPr>
          <a:xfrm>
            <a:off x="1689100" y="894867"/>
            <a:ext cx="6261200" cy="1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Interactive Website</a:t>
            </a:r>
            <a:endParaRPr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"/>
              <a:t>Provides fact sheets for every district and BOCES</a:t>
            </a:r>
            <a:endParaRPr/>
          </a:p>
        </p:txBody>
      </p:sp>
      <p:sp>
        <p:nvSpPr>
          <p:cNvPr id="605" name="Google Shape;605;p62"/>
          <p:cNvSpPr/>
          <p:nvPr/>
        </p:nvSpPr>
        <p:spPr>
          <a:xfrm>
            <a:off x="5385000" y="2945600"/>
            <a:ext cx="4800000" cy="3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66BDE8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Place your screenshot here</a:t>
            </a: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srgbClr val="66BDE8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06" name="Google Shape;606;p62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47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grpSp>
        <p:nvGrpSpPr>
          <p:cNvPr id="607" name="Google Shape;607;p62"/>
          <p:cNvGrpSpPr/>
          <p:nvPr/>
        </p:nvGrpSpPr>
        <p:grpSpPr>
          <a:xfrm>
            <a:off x="4699065" y="2755676"/>
            <a:ext cx="6172329" cy="3616293"/>
            <a:chOff x="1177450" y="241631"/>
            <a:chExt cx="6173152" cy="3616776"/>
          </a:xfrm>
        </p:grpSpPr>
        <p:sp>
          <p:nvSpPr>
            <p:cNvPr id="608" name="Google Shape;608;p6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2" name="Google Shape;612;p62"/>
          <p:cNvPicPr preferRelativeResize="0"/>
          <p:nvPr/>
        </p:nvPicPr>
        <p:blipFill rotWithShape="1">
          <a:blip r:embed="rId3">
            <a:alphaModFix/>
          </a:blip>
          <a:srcRect l="154" t="-3339" r="-10213" b="278"/>
          <a:stretch/>
        </p:blipFill>
        <p:spPr>
          <a:xfrm>
            <a:off x="5385016" y="2755667"/>
            <a:ext cx="5282851" cy="32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3341" y="2384267"/>
            <a:ext cx="2878231" cy="287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6200" y="52687"/>
            <a:ext cx="3899600" cy="649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79A4A1-C5DD-5F20-B05C-9DCE8E8B3BAF}"/>
              </a:ext>
            </a:extLst>
          </p:cNvPr>
          <p:cNvSpPr txBox="1"/>
          <p:nvPr/>
        </p:nvSpPr>
        <p:spPr>
          <a:xfrm>
            <a:off x="1940943" y="5190225"/>
            <a:ext cx="19121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Link to documents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71289-6C74-3D68-05DC-ADF1C6E24602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083652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1"/>
          <p:cNvSpPr/>
          <p:nvPr/>
        </p:nvSpPr>
        <p:spPr>
          <a:xfrm>
            <a:off x="5105400" y="-67"/>
            <a:ext cx="7086400" cy="6858000"/>
          </a:xfrm>
          <a:prstGeom prst="parallelogram">
            <a:avLst>
              <a:gd name="adj" fmla="val 55588"/>
            </a:avLst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3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0" name="Google Shape;510;p51"/>
          <p:cNvSpPr txBox="1">
            <a:spLocks noGrp="1"/>
          </p:cNvSpPr>
          <p:nvPr>
            <p:ph type="body" idx="4294967295"/>
          </p:nvPr>
        </p:nvSpPr>
        <p:spPr>
          <a:xfrm>
            <a:off x="1689100" y="894867"/>
            <a:ext cx="6261200" cy="16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Communication Tools</a:t>
            </a:r>
            <a:endParaRPr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/>
              <a:t>F</a:t>
            </a:r>
            <a:r>
              <a:rPr lang="en"/>
              <a:t>or every investment area</a:t>
            </a:r>
            <a:endParaRPr/>
          </a:p>
        </p:txBody>
      </p:sp>
      <p:sp>
        <p:nvSpPr>
          <p:cNvPr id="511" name="Google Shape;511;p51"/>
          <p:cNvSpPr/>
          <p:nvPr/>
        </p:nvSpPr>
        <p:spPr>
          <a:xfrm>
            <a:off x="5385000" y="2945600"/>
            <a:ext cx="4800000" cy="3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66BDE8"/>
                </a:solidFill>
                <a:effectLst/>
                <a:uLnTx/>
                <a:uFillTx/>
                <a:latin typeface="IBM Plex Sans"/>
                <a:ea typeface="IBM Plex Sans"/>
                <a:cs typeface="IBM Plex Sans"/>
                <a:sym typeface="IBM Plex Sans"/>
              </a:rPr>
              <a:t>Place your screenshot here</a:t>
            </a: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srgbClr val="66BDE8"/>
              </a:solidFill>
              <a:effectLst/>
              <a:uLnTx/>
              <a:uFillTx/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12" name="Google Shape;512;p51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grpSp>
        <p:nvGrpSpPr>
          <p:cNvPr id="513" name="Google Shape;513;p51"/>
          <p:cNvGrpSpPr/>
          <p:nvPr/>
        </p:nvGrpSpPr>
        <p:grpSpPr>
          <a:xfrm>
            <a:off x="4699065" y="2755676"/>
            <a:ext cx="6172329" cy="3616293"/>
            <a:chOff x="1177450" y="241631"/>
            <a:chExt cx="6173152" cy="3616776"/>
          </a:xfrm>
        </p:grpSpPr>
        <p:sp>
          <p:nvSpPr>
            <p:cNvPr id="514" name="Google Shape;514;p51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1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1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1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0" name="Google Shape;52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6200" y="52687"/>
            <a:ext cx="3899600" cy="64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F7470274-E526-85AF-3B03-DF65B5C33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001" y="2959876"/>
            <a:ext cx="4812924" cy="3056400"/>
          </a:xfrm>
          <a:prstGeom prst="rect">
            <a:avLst/>
          </a:prstGeom>
        </p:spPr>
      </p:pic>
      <p:pic>
        <p:nvPicPr>
          <p:cNvPr id="5" name="Picture 4" descr="A qr code with a dinosaur&#10;&#10;Description automatically generated">
            <a:extLst>
              <a:ext uri="{FF2B5EF4-FFF2-40B4-BE49-F238E27FC236}">
                <a16:creationId xmlns:a16="http://schemas.microsoft.com/office/drawing/2014/main" id="{A958B946-8152-6E52-CCD5-168439736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447" y="1952595"/>
            <a:ext cx="2953942" cy="2953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B54959-7CC3-6D1E-1BFC-A5A9017C1201}"/>
              </a:ext>
            </a:extLst>
          </p:cNvPr>
          <p:cNvSpPr txBox="1"/>
          <p:nvPr/>
        </p:nvSpPr>
        <p:spPr>
          <a:xfrm>
            <a:off x="1976887" y="4794848"/>
            <a:ext cx="19121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Link to documents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EF720-C99C-8936-F928-33188A47400A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9863882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5"/>
          <p:cNvSpPr txBox="1">
            <a:spLocks noGrp="1"/>
          </p:cNvSpPr>
          <p:nvPr>
            <p:ph type="ctrTitle" idx="4294967295"/>
          </p:nvPr>
        </p:nvSpPr>
        <p:spPr>
          <a:xfrm>
            <a:off x="1478400" y="1501533"/>
            <a:ext cx="90468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12800" i="1">
                <a:solidFill>
                  <a:schemeClr val="accent1"/>
                </a:solidFill>
              </a:rPr>
              <a:t>Questions?</a:t>
            </a:r>
            <a:endParaRPr sz="12800" i="1">
              <a:solidFill>
                <a:schemeClr val="accent1"/>
              </a:solidFill>
            </a:endParaRPr>
          </a:p>
        </p:txBody>
      </p:sp>
      <p:sp>
        <p:nvSpPr>
          <p:cNvPr id="680" name="Google Shape;680;p65"/>
          <p:cNvSpPr txBox="1">
            <a:spLocks noGrp="1"/>
          </p:cNvSpPr>
          <p:nvPr>
            <p:ph type="subTitle" idx="4294967295"/>
          </p:nvPr>
        </p:nvSpPr>
        <p:spPr>
          <a:xfrm>
            <a:off x="381133" y="3526283"/>
            <a:ext cx="3765068" cy="2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507987">
              <a:spcBef>
                <a:spcPts val="2800"/>
              </a:spcBef>
              <a:buFont typeface="Montserrat"/>
              <a:buChar char="➔"/>
            </a:pPr>
            <a:r>
              <a:rPr lang="en" sz="2533" b="1">
                <a:solidFill>
                  <a:srgbClr val="0061AA"/>
                </a:solidFill>
                <a:latin typeface="Montserrat"/>
                <a:ea typeface="Montserrat"/>
                <a:cs typeface="Montserrat"/>
                <a:sym typeface="Montserrat"/>
              </a:rPr>
              <a:t>Tracie Rainey</a:t>
            </a:r>
            <a:br>
              <a:rPr lang="en" sz="21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133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t.rainey@cosfp.org</a:t>
            </a:r>
            <a:br>
              <a:rPr lang="en" sz="2133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133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</a:rPr>
              <a:t>303-860-9136</a:t>
            </a:r>
          </a:p>
        </p:txBody>
      </p:sp>
      <p:sp>
        <p:nvSpPr>
          <p:cNvPr id="681" name="Google Shape;681;p65"/>
          <p:cNvSpPr txBox="1">
            <a:spLocks noGrp="1"/>
          </p:cNvSpPr>
          <p:nvPr>
            <p:ph type="sldNum" idx="12"/>
          </p:nvPr>
        </p:nvSpPr>
        <p:spPr>
          <a:xfrm>
            <a:off x="11410033" y="0"/>
            <a:ext cx="578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49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pic>
        <p:nvPicPr>
          <p:cNvPr id="682" name="Google Shape;682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6200" y="52687"/>
            <a:ext cx="3899600" cy="6499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6CAAAA-843A-9D46-4CC6-E8778477174C}"/>
              </a:ext>
            </a:extLst>
          </p:cNvPr>
          <p:cNvSpPr txBox="1"/>
          <p:nvPr/>
        </p:nvSpPr>
        <p:spPr>
          <a:xfrm>
            <a:off x="5831200" y="3530380"/>
            <a:ext cx="4429200" cy="331603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101597" marR="0" lvl="0" indent="0" algn="l" defTabSz="914400" rtl="0" eaLnBrk="1" fontAlgn="auto" latinLnBrk="0" hangingPunct="1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rgbClr val="7FCA20"/>
              </a:buClr>
              <a:buSzPts val="24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61E3A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sym typeface="Montserrat"/>
              </a:rPr>
              <a:t>Stay connected </a:t>
            </a:r>
          </a:p>
          <a:p>
            <a:pPr marL="482588" marR="0" lvl="0" indent="-380990" algn="l" defTabSz="914400" rtl="0" eaLnBrk="1" fontAlgn="auto" latinLnBrk="0" hangingPunct="1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Clr>
                <a:srgbClr val="7FCA20"/>
              </a:buClr>
              <a:buSzPts val="2400"/>
              <a:buFontTx/>
              <a:buChar char="•"/>
              <a:tabLst/>
              <a:defRPr/>
            </a:pPr>
            <a:r>
              <a:rPr kumimoji="0" lang="en-US" sz="1867" b="0" i="0" u="sng" strike="noStrike" kern="1200" cap="none" spc="0" normalizeH="0" baseline="0" noProof="0">
                <a:ln>
                  <a:noFill/>
                </a:ln>
                <a:solidFill>
                  <a:srgbClr val="1985D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https://cosfp.org/ </a:t>
            </a:r>
            <a:endParaRPr kumimoji="0" lang="en" sz="2400" b="0" i="0" u="sng" strike="noStrike" kern="1200" cap="none" spc="0" normalizeH="0" baseline="0" noProof="0">
              <a:ln>
                <a:noFill/>
              </a:ln>
              <a:solidFill>
                <a:srgbClr val="1985D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82588" marR="0" lvl="0" indent="-380990" algn="l" defTabSz="914400" rtl="0" eaLnBrk="1" fontAlgn="auto" latinLnBrk="0" hangingPunct="1">
              <a:lnSpc>
                <a:spcPct val="114999"/>
              </a:lnSpc>
              <a:spcBef>
                <a:spcPts val="2800"/>
              </a:spcBef>
              <a:spcAft>
                <a:spcPts val="0"/>
              </a:spcAft>
              <a:buClr>
                <a:srgbClr val="7FCA20"/>
              </a:buClr>
              <a:buSzPts val="2400"/>
              <a:buFontTx/>
              <a:buChar char="•"/>
              <a:tabLst/>
              <a:defRPr/>
            </a:pPr>
            <a:r>
              <a:rPr kumimoji="0" lang="en-US" sz="1867" b="0" i="0" u="sng" strike="noStrike" kern="1200" cap="none" spc="0" normalizeH="0" baseline="0" noProof="0">
                <a:ln>
                  <a:noFill/>
                </a:ln>
                <a:solidFill>
                  <a:srgbClr val="1985D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@COSFP </a:t>
            </a:r>
            <a:endParaRPr kumimoji="0" lang="en" sz="2400" b="0" i="0" u="sng" strike="noStrike" kern="1200" cap="none" spc="0" normalizeH="0" baseline="0" noProof="0">
              <a:ln>
                <a:noFill/>
              </a:ln>
              <a:solidFill>
                <a:srgbClr val="1985D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482588" marR="0" lvl="0" indent="-380990" algn="l" defTabSz="914400" rtl="0" eaLnBrk="1" fontAlgn="auto" latinLnBrk="0" hangingPunct="1">
              <a:lnSpc>
                <a:spcPct val="114999"/>
              </a:lnSpc>
              <a:spcBef>
                <a:spcPts val="2800"/>
              </a:spcBef>
              <a:spcAft>
                <a:spcPts val="0"/>
              </a:spcAft>
              <a:buClr>
                <a:srgbClr val="7FCA20"/>
              </a:buClr>
              <a:buSzPts val="2400"/>
              <a:buFontTx/>
              <a:buChar char="•"/>
              <a:tabLst/>
              <a:defRPr/>
            </a:pPr>
            <a:r>
              <a:rPr kumimoji="0" lang="en-US" sz="1867" b="0" i="0" u="sng" strike="noStrike" kern="1200" cap="none" spc="0" normalizeH="0" baseline="0" noProof="0">
                <a:ln>
                  <a:noFill/>
                </a:ln>
                <a:solidFill>
                  <a:srgbClr val="1985D2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Colorado School Finance Project -Facebook</a:t>
            </a:r>
            <a:endParaRPr kumimoji="0" lang="en" sz="1867" b="0" i="0" u="sng" strike="noStrike" kern="1200" cap="none" spc="0" normalizeH="0" baseline="0" noProof="0">
              <a:ln>
                <a:noFill/>
              </a:ln>
              <a:solidFill>
                <a:srgbClr val="1985D2"/>
              </a:solidFill>
              <a:effectLst/>
              <a:uLnTx/>
              <a:uFillTx/>
              <a:latin typeface="Montserrat"/>
              <a:ea typeface="Montserrat"/>
              <a:cs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61E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CF81A-8ACF-131D-BA8E-A26F02A48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103F65-EF37-F9A6-D93A-F743C8C323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E7FD21-1F2B-A63C-6D14-19009038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ECA57-E11A-28FD-36E9-B1A2D7BB2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" t="2925" r="2178" b="2853"/>
          <a:stretch/>
        </p:blipFill>
        <p:spPr>
          <a:xfrm>
            <a:off x="2050472" y="2013467"/>
            <a:ext cx="8091055" cy="4388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A532B-3CCF-8D7F-283A-52CA135AEADC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408775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B6DC8C-9D91-49EA-C61E-44D0931CA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433" y="1985510"/>
            <a:ext cx="9332800" cy="4211323"/>
          </a:xfrm>
        </p:spPr>
        <p:txBody>
          <a:bodyPr/>
          <a:lstStyle/>
          <a:p>
            <a:r>
              <a:rPr lang="en-US" sz="2800"/>
              <a:t>October student count </a:t>
            </a:r>
          </a:p>
          <a:p>
            <a:r>
              <a:rPr lang="en-US" sz="2800"/>
              <a:t>Assessed value received from county by January 3</a:t>
            </a:r>
            <a:r>
              <a:rPr lang="en-US" sz="2800" baseline="30000"/>
              <a:t>rd</a:t>
            </a:r>
            <a:r>
              <a:rPr lang="en-US" sz="2800"/>
              <a:t>, 2024</a:t>
            </a:r>
          </a:p>
          <a:p>
            <a:r>
              <a:rPr lang="en-US" sz="2800"/>
              <a:t>Certifying mills by January 10</a:t>
            </a:r>
            <a:r>
              <a:rPr lang="en-US" sz="2800" baseline="30000"/>
              <a:t>th</a:t>
            </a:r>
            <a:r>
              <a:rPr lang="en-US" sz="2800"/>
              <a:t>, 2024</a:t>
            </a:r>
          </a:p>
          <a:p>
            <a:r>
              <a:rPr lang="en-US" sz="2800"/>
              <a:t>Mill Levy correction reflected in certification (special session may alter dates and timeline for this year)</a:t>
            </a:r>
          </a:p>
          <a:p>
            <a:r>
              <a:rPr lang="en-US" sz="2800"/>
              <a:t>This is a one year change to timelines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A742F6-E17C-0987-BBEA-900B18ACE6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64CC1E-A121-2FBB-237E-F2AC80DC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90 days: Timelines and Governance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E8910-9324-5A6E-2B48-BEDF74B03F12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45093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23638-8603-4095-880D-8F36DE2C2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December revenue forecast and October Student Count - inflation</a:t>
            </a:r>
          </a:p>
          <a:p>
            <a:r>
              <a:rPr lang="en-US" sz="2800" dirty="0"/>
              <a:t>Supplemental process in legislature – your revenue you are currently getting will be adjusted based on enrollment, at-risk and local share</a:t>
            </a:r>
          </a:p>
          <a:p>
            <a:r>
              <a:rPr lang="en-US" sz="2800" dirty="0"/>
              <a:t>Budget process begin for 2024-25 year at school district and state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489E90-1288-E1D1-1CF1-A7952067BF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91A2B7-B856-38FF-EC70-7E45F4FB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90 Days Cont’d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43E5E-C603-3E9F-7784-1A31C48F607C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52244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A6107E-79EA-2E20-2654-110C400F4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Colorado’s state constitution contains an education clause. This defines the following as responsibilities for local school districts:</a:t>
            </a:r>
          </a:p>
          <a:p>
            <a:pPr lvl="1"/>
            <a:r>
              <a:rPr lang="en-US"/>
              <a:t>Budgets/Audits</a:t>
            </a:r>
          </a:p>
          <a:p>
            <a:pPr lvl="1"/>
            <a:r>
              <a:rPr lang="en-US"/>
              <a:t>Hiring and salary at district level</a:t>
            </a:r>
          </a:p>
          <a:p>
            <a:pPr lvl="1"/>
            <a:r>
              <a:rPr lang="en-US"/>
              <a:t>Configuration of your education  system</a:t>
            </a:r>
          </a:p>
          <a:p>
            <a:pPr lvl="1"/>
            <a:r>
              <a:rPr lang="en-US"/>
              <a:t>Curriculum / Graduation  requirements</a:t>
            </a:r>
          </a:p>
          <a:p>
            <a:pPr lvl="1"/>
            <a:r>
              <a:rPr lang="en-US"/>
              <a:t>Board has taxing authority</a:t>
            </a:r>
          </a:p>
          <a:p>
            <a:pPr lvl="1"/>
            <a:r>
              <a:rPr lang="en-US"/>
              <a:t>Board hires superintendent and  auditor</a:t>
            </a:r>
          </a:p>
          <a:p>
            <a:pPr lvl="1"/>
            <a:r>
              <a:rPr lang="en-US"/>
              <a:t>Thorough and uniform system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264DFA-95F6-225E-0894-5E1E15342E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E4E870-AB0C-65C8-35BA-F9D95C7F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Boards in Colorado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7BB9D-60E0-5BC8-1181-1C61342CB5BF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357693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670FF9-1332-1736-DE29-43C078AB3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Budget*</a:t>
            </a:r>
          </a:p>
          <a:p>
            <a:r>
              <a:rPr lang="en-US" dirty="0"/>
              <a:t>Fund Balance</a:t>
            </a:r>
          </a:p>
          <a:p>
            <a:r>
              <a:rPr lang="en-US" dirty="0"/>
              <a:t>Audits*</a:t>
            </a:r>
          </a:p>
          <a:p>
            <a:r>
              <a:rPr lang="en-US" dirty="0"/>
              <a:t>Hire auditor</a:t>
            </a:r>
          </a:p>
          <a:p>
            <a:r>
              <a:rPr lang="en-US" dirty="0"/>
              <a:t>Quarterly financials</a:t>
            </a:r>
          </a:p>
          <a:p>
            <a:r>
              <a:rPr lang="en-US" dirty="0"/>
              <a:t>Financial transparency*</a:t>
            </a:r>
          </a:p>
          <a:p>
            <a:r>
              <a:rPr lang="en-US" dirty="0"/>
              <a:t>Taxing authority* – mill levies for total program, bonds, overrides</a:t>
            </a:r>
          </a:p>
          <a:p>
            <a:pPr marL="101598" indent="0">
              <a:buNone/>
            </a:pPr>
            <a:r>
              <a:rPr lang="en-US" dirty="0"/>
              <a:t>* Boards are required to do</a:t>
            </a:r>
          </a:p>
          <a:p>
            <a:pPr marL="101598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A1AA7-37F5-03DE-6390-3379A04127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757C83"/>
                </a:solidFill>
                <a:effectLst/>
                <a:uLnTx/>
                <a:uFillTx/>
                <a:latin typeface="IBM Plex Sans"/>
                <a:sym typeface="IBM Plex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757C83"/>
              </a:solidFill>
              <a:effectLst/>
              <a:uLnTx/>
              <a:uFillTx/>
              <a:latin typeface="IBM Plex Sans"/>
              <a:sym typeface="IBM Plex San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D84006-9EB4-EE11-0FE0-36664179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Boards Fiduciary  Responsibility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114ACD-CB1E-6163-880E-53928562CD65}"/>
              </a:ext>
            </a:extLst>
          </p:cNvPr>
          <p:cNvSpPr txBox="1"/>
          <p:nvPr/>
        </p:nvSpPr>
        <p:spPr>
          <a:xfrm>
            <a:off x="501445" y="6512888"/>
            <a:ext cx="1575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1064356456"/>
      </p:ext>
    </p:extLst>
  </p:cSld>
  <p:clrMapOvr>
    <a:masterClrMapping/>
  </p:clrMapOvr>
</p:sld>
</file>

<file path=ppt/theme/theme1.xml><?xml version="1.0" encoding="utf-8"?>
<a:theme xmlns:a="http://schemas.openxmlformats.org/drawingml/2006/main" name="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urrey template">
  <a:themeElements>
    <a:clrScheme name="Custom 347">
      <a:dk1>
        <a:srgbClr val="061E3A"/>
      </a:dk1>
      <a:lt1>
        <a:srgbClr val="FFFFFF"/>
      </a:lt1>
      <a:dk2>
        <a:srgbClr val="757C83"/>
      </a:dk2>
      <a:lt2>
        <a:srgbClr val="EBF0F3"/>
      </a:lt2>
      <a:accent1>
        <a:srgbClr val="7FCA20"/>
      </a:accent1>
      <a:accent2>
        <a:srgbClr val="02C1D3"/>
      </a:accent2>
      <a:accent3>
        <a:srgbClr val="66BDE8"/>
      </a:accent3>
      <a:accent4>
        <a:srgbClr val="1985D2"/>
      </a:accent4>
      <a:accent5>
        <a:srgbClr val="184880"/>
      </a:accent5>
      <a:accent6>
        <a:srgbClr val="061E3A"/>
      </a:accent6>
      <a:hlink>
        <a:srgbClr val="1985D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FP 2020 " id="{BDE6D7E4-98AE-40FD-9761-4FAB0DC4C0B7}" vid="{E6EAA713-7EBA-4A91-9CEB-C22B549B4B2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1860</Words>
  <Application>Microsoft Office PowerPoint</Application>
  <PresentationFormat>Widescreen</PresentationFormat>
  <Paragraphs>340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Calibri Light</vt:lpstr>
      <vt:lpstr>IBM Plex Sans</vt:lpstr>
      <vt:lpstr>IBM Plex Sans Light</vt:lpstr>
      <vt:lpstr>Merriweather</vt:lpstr>
      <vt:lpstr>Montserrat</vt:lpstr>
      <vt:lpstr>Surrey template</vt:lpstr>
      <vt:lpstr>1_Surrey template</vt:lpstr>
      <vt:lpstr>2_Office Theme</vt:lpstr>
      <vt:lpstr>2_Surrey template</vt:lpstr>
      <vt:lpstr>Office Theme</vt:lpstr>
      <vt:lpstr>School  Finance 101 CASB Conference    </vt:lpstr>
      <vt:lpstr>Who is CSFP?</vt:lpstr>
      <vt:lpstr>Goals of Presentation</vt:lpstr>
      <vt:lpstr>Timeline</vt:lpstr>
      <vt:lpstr>Timeline</vt:lpstr>
      <vt:lpstr>First 90 days: Timelines and Governance</vt:lpstr>
      <vt:lpstr>First 90 Days Cont’d</vt:lpstr>
      <vt:lpstr>School Boards in Colorado</vt:lpstr>
      <vt:lpstr>School Boards Fiduciary  Responsibility</vt:lpstr>
      <vt:lpstr>Board considerations – good to discuss with Superintendent</vt:lpstr>
      <vt:lpstr>Question – How long have you been a board member</vt:lpstr>
      <vt:lpstr>Who Are Colorado’s Students?</vt:lpstr>
      <vt:lpstr>Colorado’s Students</vt:lpstr>
      <vt:lpstr>Colorado Landscape</vt:lpstr>
      <vt:lpstr>Student need has changed  Requires more services-this costs more $</vt:lpstr>
      <vt:lpstr>Question - Enrollment</vt:lpstr>
      <vt:lpstr>Mill Levies</vt:lpstr>
      <vt:lpstr>What is a Mill Levy?</vt:lpstr>
      <vt:lpstr>What is a Mill Levy?</vt:lpstr>
      <vt:lpstr>What is a mill levy?</vt:lpstr>
      <vt:lpstr>PowerPoint Presentation</vt:lpstr>
      <vt:lpstr>State &amp; Local Share Varies (by design)</vt:lpstr>
      <vt:lpstr>PowerPoint Presentation</vt:lpstr>
      <vt:lpstr>PowerPoint Presentation</vt:lpstr>
      <vt:lpstr>Types of Mill Levies for School Districts</vt:lpstr>
      <vt:lpstr>Mill Levy Certification by school boards</vt:lpstr>
      <vt:lpstr>Letter from the Governor</vt:lpstr>
      <vt:lpstr>PowerPoint Presentation</vt:lpstr>
      <vt:lpstr>Question –Do you know your state local share? </vt:lpstr>
      <vt:lpstr>School Finance and Revenue Distribution</vt:lpstr>
      <vt:lpstr>How is revenue distributed?</vt:lpstr>
      <vt:lpstr>PowerPoint Presentation</vt:lpstr>
      <vt:lpstr>School District Funding – Foundation Formula</vt:lpstr>
      <vt:lpstr>Dollars are distributed to districts through a formula </vt:lpstr>
      <vt:lpstr>What is the Budget Stabilization Factor (BSF)?</vt:lpstr>
      <vt:lpstr>PowerPoint Presentation</vt:lpstr>
      <vt:lpstr>District Specific Losses</vt:lpstr>
      <vt:lpstr>What items are funded outside the formula?</vt:lpstr>
      <vt:lpstr>Potential Impacts for K12</vt:lpstr>
      <vt:lpstr>Special Session</vt:lpstr>
      <vt:lpstr>Special Session</vt:lpstr>
      <vt:lpstr>Special Session (cont’d)</vt:lpstr>
      <vt:lpstr>ESSER $ End September 2024</vt:lpstr>
      <vt:lpstr>ESSER Funds Overview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 Finance 101 CASB Conference    </dc:title>
  <dc:creator>Tracie Rainey</dc:creator>
  <cp:lastModifiedBy>Tracie Rainey</cp:lastModifiedBy>
  <cp:revision>3</cp:revision>
  <dcterms:created xsi:type="dcterms:W3CDTF">2023-11-03T16:59:00Z</dcterms:created>
  <dcterms:modified xsi:type="dcterms:W3CDTF">2023-12-04T00:25:05Z</dcterms:modified>
</cp:coreProperties>
</file>