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77" r:id="rId12"/>
    <p:sldId id="266" r:id="rId13"/>
    <p:sldId id="267" r:id="rId14"/>
    <p:sldId id="268" r:id="rId15"/>
    <p:sldId id="269" r:id="rId16"/>
    <p:sldId id="270" r:id="rId17"/>
    <p:sldId id="271" r:id="rId18"/>
    <p:sldId id="279" r:id="rId19"/>
    <p:sldId id="280" r:id="rId20"/>
    <p:sldId id="281" r:id="rId21"/>
    <p:sldId id="282" r:id="rId22"/>
    <p:sldId id="273" r:id="rId23"/>
    <p:sldId id="274" r:id="rId24"/>
  </p:sldIdLst>
  <p:sldSz cx="12192000" cy="6858000"/>
  <p:notesSz cx="7315200" cy="96012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  <p:embeddedFont>
      <p:font typeface="Gill Sans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i5zh7Lfitblw10lYxZXvd7KrG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90846D-0CE3-4A96-A9DD-AD7E4F07CE3D}" v="60" dt="2023-10-26T16:49:43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48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 Cooper" userId="3333f5329a5f5e84" providerId="LiveId" clId="{CD90846D-0CE3-4A96-A9DD-AD7E4F07CE3D}"/>
    <pc:docChg chg="custSel addSld modSld">
      <pc:chgData name="Walt Cooper" userId="3333f5329a5f5e84" providerId="LiveId" clId="{CD90846D-0CE3-4A96-A9DD-AD7E4F07CE3D}" dt="2023-10-26T16:52:41.141" v="134" actId="207"/>
      <pc:docMkLst>
        <pc:docMk/>
      </pc:docMkLst>
      <pc:sldChg chg="delSp modSp mod">
        <pc:chgData name="Walt Cooper" userId="3333f5329a5f5e84" providerId="LiveId" clId="{CD90846D-0CE3-4A96-A9DD-AD7E4F07CE3D}" dt="2023-10-26T16:39:47.144" v="89" actId="1076"/>
        <pc:sldMkLst>
          <pc:docMk/>
          <pc:sldMk cId="0" sldId="257"/>
        </pc:sldMkLst>
        <pc:spChg chg="mod">
          <ac:chgData name="Walt Cooper" userId="3333f5329a5f5e84" providerId="LiveId" clId="{CD90846D-0CE3-4A96-A9DD-AD7E4F07CE3D}" dt="2023-10-26T16:39:47.144" v="89" actId="1076"/>
          <ac:spMkLst>
            <pc:docMk/>
            <pc:sldMk cId="0" sldId="257"/>
            <ac:spMk id="113" creationId="{00000000-0000-0000-0000-000000000000}"/>
          </ac:spMkLst>
        </pc:spChg>
        <pc:spChg chg="del">
          <ac:chgData name="Walt Cooper" userId="3333f5329a5f5e84" providerId="LiveId" clId="{CD90846D-0CE3-4A96-A9DD-AD7E4F07CE3D}" dt="2023-10-26T16:39:41.624" v="88" actId="478"/>
          <ac:spMkLst>
            <pc:docMk/>
            <pc:sldMk cId="0" sldId="257"/>
            <ac:spMk id="115" creationId="{00000000-0000-0000-0000-000000000000}"/>
          </ac:spMkLst>
        </pc:spChg>
      </pc:sldChg>
      <pc:sldChg chg="modAnim">
        <pc:chgData name="Walt Cooper" userId="3333f5329a5f5e84" providerId="LiveId" clId="{CD90846D-0CE3-4A96-A9DD-AD7E4F07CE3D}" dt="2023-10-25T18:42:47.847" v="6"/>
        <pc:sldMkLst>
          <pc:docMk/>
          <pc:sldMk cId="0" sldId="259"/>
        </pc:sldMkLst>
      </pc:sldChg>
      <pc:sldChg chg="modAnim">
        <pc:chgData name="Walt Cooper" userId="3333f5329a5f5e84" providerId="LiveId" clId="{CD90846D-0CE3-4A96-A9DD-AD7E4F07CE3D}" dt="2023-10-25T18:42:06.538" v="2"/>
        <pc:sldMkLst>
          <pc:docMk/>
          <pc:sldMk cId="0" sldId="260"/>
        </pc:sldMkLst>
      </pc:sldChg>
      <pc:sldChg chg="modSp modAnim">
        <pc:chgData name="Walt Cooper" userId="3333f5329a5f5e84" providerId="LiveId" clId="{CD90846D-0CE3-4A96-A9DD-AD7E4F07CE3D}" dt="2023-10-26T16:46:21.043" v="125" actId="20577"/>
        <pc:sldMkLst>
          <pc:docMk/>
          <pc:sldMk cId="0" sldId="261"/>
        </pc:sldMkLst>
        <pc:spChg chg="mod">
          <ac:chgData name="Walt Cooper" userId="3333f5329a5f5e84" providerId="LiveId" clId="{CD90846D-0CE3-4A96-A9DD-AD7E4F07CE3D}" dt="2023-10-26T16:46:21.043" v="125" actId="20577"/>
          <ac:spMkLst>
            <pc:docMk/>
            <pc:sldMk cId="0" sldId="261"/>
            <ac:spMk id="147" creationId="{00000000-0000-0000-0000-000000000000}"/>
          </ac:spMkLst>
        </pc:spChg>
      </pc:sldChg>
      <pc:sldChg chg="modAnim">
        <pc:chgData name="Walt Cooper" userId="3333f5329a5f5e84" providerId="LiveId" clId="{CD90846D-0CE3-4A96-A9DD-AD7E4F07CE3D}" dt="2023-10-25T18:44:35.857" v="16"/>
        <pc:sldMkLst>
          <pc:docMk/>
          <pc:sldMk cId="0" sldId="262"/>
        </pc:sldMkLst>
      </pc:sldChg>
      <pc:sldChg chg="modSp mod modAnim">
        <pc:chgData name="Walt Cooper" userId="3333f5329a5f5e84" providerId="LiveId" clId="{CD90846D-0CE3-4A96-A9DD-AD7E4F07CE3D}" dt="2023-10-26T16:49:43.385" v="128"/>
        <pc:sldMkLst>
          <pc:docMk/>
          <pc:sldMk cId="0" sldId="263"/>
        </pc:sldMkLst>
        <pc:spChg chg="mod">
          <ac:chgData name="Walt Cooper" userId="3333f5329a5f5e84" providerId="LiveId" clId="{CD90846D-0CE3-4A96-A9DD-AD7E4F07CE3D}" dt="2023-10-26T16:49:43.385" v="128"/>
          <ac:spMkLst>
            <pc:docMk/>
            <pc:sldMk cId="0" sldId="263"/>
            <ac:spMk id="163" creationId="{00000000-0000-0000-0000-000000000000}"/>
          </ac:spMkLst>
        </pc:spChg>
      </pc:sldChg>
      <pc:sldChg chg="modSp mod">
        <pc:chgData name="Walt Cooper" userId="3333f5329a5f5e84" providerId="LiveId" clId="{CD90846D-0CE3-4A96-A9DD-AD7E4F07CE3D}" dt="2023-10-26T16:52:41.141" v="134" actId="207"/>
        <pc:sldMkLst>
          <pc:docMk/>
          <pc:sldMk cId="1681318978" sldId="280"/>
        </pc:sldMkLst>
        <pc:picChg chg="mod">
          <ac:chgData name="Walt Cooper" userId="3333f5329a5f5e84" providerId="LiveId" clId="{CD90846D-0CE3-4A96-A9DD-AD7E4F07CE3D}" dt="2023-10-26T16:52:41.141" v="134" actId="207"/>
          <ac:picMkLst>
            <pc:docMk/>
            <pc:sldMk cId="1681318978" sldId="280"/>
            <ac:picMk id="355" creationId="{00000000-0000-0000-0000-000000000000}"/>
          </ac:picMkLst>
        </pc:picChg>
      </pc:sldChg>
      <pc:sldChg chg="modSp add mod">
        <pc:chgData name="Walt Cooper" userId="3333f5329a5f5e84" providerId="LiveId" clId="{CD90846D-0CE3-4A96-A9DD-AD7E4F07CE3D}" dt="2023-10-25T18:47:44.602" v="87" actId="255"/>
        <pc:sldMkLst>
          <pc:docMk/>
          <pc:sldMk cId="1038613270" sldId="283"/>
        </pc:sldMkLst>
        <pc:spChg chg="mod">
          <ac:chgData name="Walt Cooper" userId="3333f5329a5f5e84" providerId="LiveId" clId="{CD90846D-0CE3-4A96-A9DD-AD7E4F07CE3D}" dt="2023-10-25T18:47:44.602" v="87" actId="255"/>
          <ac:spMkLst>
            <pc:docMk/>
            <pc:sldMk cId="1038613270" sldId="283"/>
            <ac:spMk id="17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b="1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u="sng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028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1615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rmAutofit/>
          </a:bodyPr>
          <a:lstStyle/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1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rmAutofit/>
          </a:bodyPr>
          <a:lstStyle/>
          <a:p>
            <a:pPr marL="457200" marR="0" lvl="0" indent="-228600" algn="l" rtl="0">
              <a:lnSpc>
                <a:spcPct val="80000"/>
              </a:lnSpc>
              <a:spcBef>
                <a:spcPts val="642"/>
              </a:spcBef>
              <a:spcAft>
                <a:spcPts val="0"/>
              </a:spcAft>
              <a:buSzPts val="1400"/>
              <a:buNone/>
            </a:pPr>
            <a:endParaRPr sz="1110"/>
          </a:p>
        </p:txBody>
      </p:sp>
      <p:sp>
        <p:nvSpPr>
          <p:cNvPr id="204" name="Google Shape;204;p1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rm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rmAutofit/>
          </a:bodyPr>
          <a:lstStyle/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6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McPherson &amp; Jacobson L.L.C. does not hire superintendents. </a:t>
            </a:r>
            <a:r>
              <a:rPr lang="en-US" b="1"/>
              <a:t>We provide the Board of Education a decision-making model</a:t>
            </a:r>
            <a:r>
              <a:rPr lang="en-US"/>
              <a:t>. While we provide expert advice to the board, the board is in complete control of the process from start to finish.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McPherson &amp; Jacobson L.L.C. represents Boards of Education and works strictly for them. McPherson &amp; Jacobson L.L.C. does not represent potential candidates. However, McPherson &amp; Jacobson consultants are aware of and track the careers of successful administrators. Once a board identifies the characteristics it desires in its new superintendent, the consultants from McPherson &amp; Jacobson L.L.C. </a:t>
            </a:r>
            <a:r>
              <a:rPr lang="en-US" b="1"/>
              <a:t>will identify and aggressively recruit,</a:t>
            </a:r>
            <a:r>
              <a:rPr lang="en-US"/>
              <a:t> on a national level, </a:t>
            </a:r>
            <a:r>
              <a:rPr lang="en-US" b="1"/>
              <a:t>candidates</a:t>
            </a:r>
            <a:r>
              <a:rPr lang="en-US"/>
              <a:t> who match the board’s identified criteria.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McPherson &amp; Jacobson, L.L.C. consultants are recruiters of talent--Some of our best candidates may not be actively seeking another position and will need to be recruited. While McPherson &amp; Jacobson does not represent candidates, we keep a data bank of quality candidates who will be notified of the opening.</a:t>
            </a: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1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17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rm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1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4016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571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975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19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1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0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0" name="Google Shape;120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b="1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u="sng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b="1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7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-US">
                <a:highlight>
                  <a:srgbClr val="FFFF00"/>
                </a:highlight>
              </a:rPr>
              <a:t>The board is the hiring committee - stakeholder engagement is just the way you bring community voice into the process</a:t>
            </a: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9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b="1" u="sng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u="sng"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ftr" idx="11"/>
          </p:nvPr>
        </p:nvSpPr>
        <p:spPr>
          <a:xfrm>
            <a:off x="4149854" y="5951811"/>
            <a:ext cx="33485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 rot="5400000">
            <a:off x="4334603" y="-1417408"/>
            <a:ext cx="3522794" cy="1102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/>
            </a:lvl2pPr>
            <a:lvl3pPr marL="1371600" lvl="2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3pPr>
            <a:lvl4pPr marL="1828800" lvl="3" indent="-298703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4pPr>
            <a:lvl5pPr marL="2286000" lvl="4" indent="-2987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ftr" idx="11"/>
          </p:nvPr>
        </p:nvSpPr>
        <p:spPr>
          <a:xfrm>
            <a:off x="4149854" y="5951811"/>
            <a:ext cx="33485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2"/>
          <p:cNvSpPr/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2"/>
          <p:cNvSpPr txBox="1">
            <a:spLocks noGrp="1"/>
          </p:cNvSpPr>
          <p:nvPr>
            <p:ph type="title"/>
          </p:nvPr>
        </p:nvSpPr>
        <p:spPr>
          <a:xfrm rot="5400000">
            <a:off x="7249746" y="2265181"/>
            <a:ext cx="5183073" cy="200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1"/>
          </p:nvPr>
        </p:nvSpPr>
        <p:spPr>
          <a:xfrm rot="5400000">
            <a:off x="2131526" y="-680877"/>
            <a:ext cx="5183073" cy="789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dt" idx="10"/>
          </p:nvPr>
        </p:nvSpPr>
        <p:spPr>
          <a:xfrm>
            <a:off x="8993673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ftr" idx="11"/>
          </p:nvPr>
        </p:nvSpPr>
        <p:spPr>
          <a:xfrm>
            <a:off x="774923" y="5951811"/>
            <a:ext cx="78962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itle and Content">
  <p:cSld name="2 Title and Conte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body" idx="1"/>
          </p:nvPr>
        </p:nvSpPr>
        <p:spPr>
          <a:xfrm>
            <a:off x="1167493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/>
          <p:nvPr/>
        </p:nvSpPr>
        <p:spPr>
          <a:xfrm flipH="1">
            <a:off x="8580896" y="1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2"/>
          <p:cNvSpPr/>
          <p:nvPr/>
        </p:nvSpPr>
        <p:spPr>
          <a:xfrm flipH="1">
            <a:off x="8580896" y="3246896"/>
            <a:ext cx="3611104" cy="3611104"/>
          </a:xfrm>
          <a:custGeom>
            <a:avLst/>
            <a:gdLst/>
            <a:ahLst/>
            <a:cxnLst/>
            <a:rect l="l" t="t" r="r" b="b"/>
            <a:pathLst>
              <a:path w="1167493" h="1167493" extrusionOk="0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2"/>
          <p:cNvSpPr/>
          <p:nvPr/>
        </p:nvSpPr>
        <p:spPr>
          <a:xfrm>
            <a:off x="1" y="0"/>
            <a:ext cx="933856" cy="933856"/>
          </a:xfrm>
          <a:custGeom>
            <a:avLst/>
            <a:gdLst/>
            <a:ahLst/>
            <a:cxnLst/>
            <a:rect l="l" t="t" r="r" b="b"/>
            <a:pathLst>
              <a:path w="862693" h="862693" extrusionOk="0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22"/>
          <p:cNvGrpSpPr/>
          <p:nvPr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68" name="Google Shape;68;p22"/>
            <p:cNvSpPr/>
            <p:nvPr/>
          </p:nvSpPr>
          <p:spPr>
            <a:xfrm rot="-5400000">
              <a:off x="8223822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2"/>
            <p:cNvSpPr/>
            <p:nvPr/>
          </p:nvSpPr>
          <p:spPr>
            <a:xfrm rot="5400000" flipH="1">
              <a:off x="7056329" y="5333433"/>
              <a:ext cx="1881641" cy="1167493"/>
            </a:xfrm>
            <a:custGeom>
              <a:avLst/>
              <a:gdLst/>
              <a:ahLst/>
              <a:cxnLst/>
              <a:rect l="l" t="t" r="r" b="b"/>
              <a:pathLst>
                <a:path w="1881641" h="1167493" extrusionOk="0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2"/>
          </p:nvPr>
        </p:nvSpPr>
        <p:spPr>
          <a:xfrm>
            <a:off x="6283235" y="2528203"/>
            <a:ext cx="4663440" cy="28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3"/>
          </p:nvPr>
        </p:nvSpPr>
        <p:spPr>
          <a:xfrm>
            <a:off x="1167493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body" idx="4"/>
          </p:nvPr>
        </p:nvSpPr>
        <p:spPr>
          <a:xfrm>
            <a:off x="6283235" y="2005689"/>
            <a:ext cx="4663440" cy="5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07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/>
          <p:nvPr/>
        </p:nvSpPr>
        <p:spPr>
          <a:xfrm>
            <a:off x="446534" y="3085765"/>
            <a:ext cx="11262866" cy="275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3"/>
          <p:cNvSpPr txBox="1"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ftr" idx="11"/>
          </p:nvPr>
        </p:nvSpPr>
        <p:spPr>
          <a:xfrm>
            <a:off x="3993662" y="5951811"/>
            <a:ext cx="35047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581192" y="2180496"/>
            <a:ext cx="11029615" cy="3678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149854" y="5951811"/>
            <a:ext cx="33485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5"/>
          <p:cNvSpPr/>
          <p:nvPr/>
        </p:nvSpPr>
        <p:spPr>
          <a:xfrm>
            <a:off x="447817" y="5141974"/>
            <a:ext cx="11290860" cy="7430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ftr" idx="11"/>
          </p:nvPr>
        </p:nvSpPr>
        <p:spPr>
          <a:xfrm>
            <a:off x="4149854" y="5951811"/>
            <a:ext cx="33485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6"/>
          <p:cNvSpPr/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ftr" idx="11"/>
          </p:nvPr>
        </p:nvSpPr>
        <p:spPr>
          <a:xfrm>
            <a:off x="4149854" y="5951811"/>
            <a:ext cx="33485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7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7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ftr" idx="11"/>
          </p:nvPr>
        </p:nvSpPr>
        <p:spPr>
          <a:xfrm>
            <a:off x="4149854" y="5951811"/>
            <a:ext cx="33485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/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581194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body" idx="3"/>
          </p:nvPr>
        </p:nvSpPr>
        <p:spPr>
          <a:xfrm>
            <a:off x="6523735" y="2250892"/>
            <a:ext cx="5087073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body" idx="4"/>
          </p:nvPr>
        </p:nvSpPr>
        <p:spPr>
          <a:xfrm>
            <a:off x="6217709" y="2926052"/>
            <a:ext cx="5393100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ftr" idx="11"/>
          </p:nvPr>
        </p:nvSpPr>
        <p:spPr>
          <a:xfrm>
            <a:off x="4149854" y="5951811"/>
            <a:ext cx="33485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/>
          <p:nvPr/>
        </p:nvSpPr>
        <p:spPr>
          <a:xfrm>
            <a:off x="447817" y="5141973"/>
            <a:ext cx="11298200" cy="8098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9DC9"/>
              </a:buClr>
              <a:buSzPts val="2000"/>
              <a:buFont typeface="Gill Sans"/>
              <a:buNone/>
              <a:defRPr sz="2000" b="0"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54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ftr" idx="11"/>
          </p:nvPr>
        </p:nvSpPr>
        <p:spPr>
          <a:xfrm>
            <a:off x="4149854" y="5951811"/>
            <a:ext cx="33485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C9DC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3C9DC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0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>
            <a:spLocks noGrp="1"/>
          </p:cNvSpPr>
          <p:nvPr>
            <p:ph type="pic" idx="2"/>
          </p:nvPr>
        </p:nvSpPr>
        <p:spPr>
          <a:xfrm>
            <a:off x="447817" y="599725"/>
            <a:ext cx="11290859" cy="3557252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>
            <a:off x="581192" y="5260127"/>
            <a:ext cx="11029617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149854" y="5951811"/>
            <a:ext cx="33485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149854" y="5951811"/>
            <a:ext cx="334854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1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1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2F26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1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81190" y="5928366"/>
            <a:ext cx="1536779" cy="6036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1"/>
          <p:cNvSpPr txBox="1"/>
          <p:nvPr/>
        </p:nvSpPr>
        <p:spPr>
          <a:xfrm>
            <a:off x="2167826" y="5957859"/>
            <a:ext cx="16439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Georgia"/>
                <a:ea typeface="Georgia"/>
                <a:cs typeface="Georgia"/>
                <a:sym typeface="Georgia"/>
              </a:rPr>
              <a:t>Colorado Association of School Boards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cnjake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ctrTitle"/>
          </p:nvPr>
        </p:nvSpPr>
        <p:spPr>
          <a:xfrm>
            <a:off x="311581" y="1502108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Recruiting and Hiring a</a:t>
            </a:r>
            <a:br>
              <a:rPr lang="en-US" sz="4800" dirty="0"/>
            </a:br>
            <a:r>
              <a:rPr lang="en-US" sz="4800" dirty="0"/>
              <a:t>Quality Superintendent</a:t>
            </a:r>
            <a:endParaRPr sz="4800" dirty="0"/>
          </a:p>
        </p:txBody>
      </p:sp>
      <p:sp>
        <p:nvSpPr>
          <p:cNvPr id="103" name="Google Shape;103;p2"/>
          <p:cNvSpPr txBox="1">
            <a:spLocks noGrp="1"/>
          </p:cNvSpPr>
          <p:nvPr>
            <p:ph type="subTitle" idx="1"/>
          </p:nvPr>
        </p:nvSpPr>
        <p:spPr>
          <a:xfrm>
            <a:off x="599227" y="5326270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 sz="2000" dirty="0">
                <a:solidFill>
                  <a:schemeClr val="lt1"/>
                </a:solidFill>
              </a:rPr>
              <a:t>December 2023</a:t>
            </a:r>
            <a:endParaRPr sz="2000" dirty="0">
              <a:solidFill>
                <a:schemeClr val="lt1"/>
              </a:solidFill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510" y="5916591"/>
            <a:ext cx="4569620" cy="661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581191" y="3275111"/>
            <a:ext cx="94488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Presented by McPherson and Jacobson, LLC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 CASB Consultant Partner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3600"/>
              <a:t>Hiring a Search Consultant</a:t>
            </a:r>
            <a:r>
              <a:rPr lang="en-US"/>
              <a:t>	</a:t>
            </a:r>
            <a:endParaRPr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545850" y="1952625"/>
            <a:ext cx="11100300" cy="4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Font typeface="Wingdings" panose="05000000000000000000" pitchFamily="2" charset="2"/>
              <a:buChar char="Ø"/>
            </a:pPr>
            <a:r>
              <a:rPr lang="en-US" sz="3600" i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 for a list of recent searches and references!</a:t>
            </a:r>
            <a:endParaRPr sz="3600" i="1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510" y="5952067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61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7813" y="1703827"/>
            <a:ext cx="6911783" cy="1268619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"/>
          <p:cNvSpPr txBox="1"/>
          <p:nvPr/>
        </p:nvSpPr>
        <p:spPr>
          <a:xfrm>
            <a:off x="4894819" y="2972446"/>
            <a:ext cx="30019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Established 1991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Google Shape;275;p1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2036FA5-F1AE-292F-C2B3-FF79CC95FC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4803" y="4115025"/>
            <a:ext cx="2168434" cy="8555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272;p17">
            <a:extLst>
              <a:ext uri="{FF2B5EF4-FFF2-40B4-BE49-F238E27FC236}">
                <a16:creationId xmlns:a16="http://schemas.microsoft.com/office/drawing/2014/main" id="{A86D8D1C-235A-AB0C-B8BF-C58681A19D11}"/>
              </a:ext>
            </a:extLst>
          </p:cNvPr>
          <p:cNvSpPr txBox="1"/>
          <p:nvPr/>
        </p:nvSpPr>
        <p:spPr>
          <a:xfrm>
            <a:off x="5598320" y="4311975"/>
            <a:ext cx="4953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Exclusive Search Partner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177;p11">
            <a:extLst>
              <a:ext uri="{FF2B5EF4-FFF2-40B4-BE49-F238E27FC236}">
                <a16:creationId xmlns:a16="http://schemas.microsoft.com/office/drawing/2014/main" id="{35F3AB8A-CC23-0C78-E70F-D545EAEB506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92183" y="5903941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31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1189" y="664431"/>
            <a:ext cx="4569620" cy="66155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/>
        </p:nvSpPr>
        <p:spPr>
          <a:xfrm>
            <a:off x="2201175" y="740552"/>
            <a:ext cx="8242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The                                                            Difference          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12"/>
          <p:cNvGrpSpPr/>
          <p:nvPr/>
        </p:nvGrpSpPr>
        <p:grpSpPr>
          <a:xfrm>
            <a:off x="2159580" y="1770384"/>
            <a:ext cx="7872837" cy="1243079"/>
            <a:chOff x="6931" y="41241"/>
            <a:chExt cx="7872837" cy="1243079"/>
          </a:xfrm>
        </p:grpSpPr>
        <p:sp>
          <p:nvSpPr>
            <p:cNvPr id="189" name="Google Shape;189;p12"/>
            <p:cNvSpPr/>
            <p:nvPr/>
          </p:nvSpPr>
          <p:spPr>
            <a:xfrm>
              <a:off x="6931" y="41241"/>
              <a:ext cx="2071799" cy="1243079"/>
            </a:xfrm>
            <a:prstGeom prst="roundRect">
              <a:avLst>
                <a:gd name="adj" fmla="val 10000"/>
              </a:avLst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2"/>
            <p:cNvSpPr txBox="1"/>
            <p:nvPr/>
          </p:nvSpPr>
          <p:spPr>
            <a:xfrm>
              <a:off x="43340" y="77650"/>
              <a:ext cx="1998981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Leading National Search Firm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2"/>
            <p:cNvSpPr/>
            <p:nvPr/>
          </p:nvSpPr>
          <p:spPr>
            <a:xfrm>
              <a:off x="2285910" y="405877"/>
              <a:ext cx="439221" cy="51380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2"/>
            <p:cNvSpPr txBox="1"/>
            <p:nvPr/>
          </p:nvSpPr>
          <p:spPr>
            <a:xfrm>
              <a:off x="2285910" y="508638"/>
              <a:ext cx="307455" cy="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2"/>
            <p:cNvSpPr/>
            <p:nvPr/>
          </p:nvSpPr>
          <p:spPr>
            <a:xfrm>
              <a:off x="2907450" y="41241"/>
              <a:ext cx="2071799" cy="1243079"/>
            </a:xfrm>
            <a:prstGeom prst="roundRect">
              <a:avLst>
                <a:gd name="adj" fmla="val 10000"/>
              </a:avLst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2"/>
            <p:cNvSpPr txBox="1"/>
            <p:nvPr/>
          </p:nvSpPr>
          <p:spPr>
            <a:xfrm>
              <a:off x="2943859" y="77650"/>
              <a:ext cx="1998981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Nationwide Network of Consultants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2"/>
            <p:cNvSpPr/>
            <p:nvPr/>
          </p:nvSpPr>
          <p:spPr>
            <a:xfrm>
              <a:off x="5186429" y="405877"/>
              <a:ext cx="439221" cy="51380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 txBox="1"/>
            <p:nvPr/>
          </p:nvSpPr>
          <p:spPr>
            <a:xfrm>
              <a:off x="5186429" y="508638"/>
              <a:ext cx="307455" cy="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5807969" y="41241"/>
              <a:ext cx="2071799" cy="1243079"/>
            </a:xfrm>
            <a:prstGeom prst="roundRect">
              <a:avLst>
                <a:gd name="adj" fmla="val 10000"/>
              </a:avLst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 txBox="1"/>
            <p:nvPr/>
          </p:nvSpPr>
          <p:spPr>
            <a:xfrm>
              <a:off x="5844378" y="77650"/>
              <a:ext cx="1998981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Colorado-based Consultants for Colorado Searches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9" name="Google Shape;199;p12"/>
          <p:cNvCxnSpPr/>
          <p:nvPr/>
        </p:nvCxnSpPr>
        <p:spPr>
          <a:xfrm>
            <a:off x="3140975" y="3429000"/>
            <a:ext cx="6019800" cy="0"/>
          </a:xfrm>
          <a:prstGeom prst="straightConnector1">
            <a:avLst/>
          </a:prstGeom>
          <a:noFill/>
          <a:ln w="34925" cap="flat" cmpd="sng">
            <a:solidFill>
              <a:srgbClr val="236B8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0" name="Google Shape;20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063" y="5914834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"/>
          <p:cNvSpPr txBox="1">
            <a:spLocks noGrp="1"/>
          </p:cNvSpPr>
          <p:nvPr>
            <p:ph type="title"/>
          </p:nvPr>
        </p:nvSpPr>
        <p:spPr>
          <a:xfrm>
            <a:off x="327193" y="1200076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</a:pPr>
            <a:r>
              <a:rPr lang="en-US" sz="4000" b="1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Colorado Search Team</a:t>
            </a:r>
            <a:br>
              <a:rPr lang="en-US" sz="4000" b="1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4000" b="1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1" dirty="0">
              <a:solidFill>
                <a:srgbClr val="1D52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3"/>
          <p:cNvSpPr txBox="1">
            <a:spLocks noGrp="1"/>
          </p:cNvSpPr>
          <p:nvPr>
            <p:ph type="body" idx="1"/>
          </p:nvPr>
        </p:nvSpPr>
        <p:spPr>
          <a:xfrm>
            <a:off x="709529" y="3263074"/>
            <a:ext cx="11029615" cy="331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25000" lnSpcReduction="20000"/>
          </a:bodyPr>
          <a:lstStyle/>
          <a:p>
            <a:pPr lvl="0">
              <a:buSzPct val="51750"/>
              <a:buFont typeface="Noto Sans Symbols"/>
              <a:buChar char="✔"/>
            </a:pPr>
            <a:r>
              <a:rPr lang="en-US" sz="12800" dirty="0">
                <a:solidFill>
                  <a:srgbClr val="1D526A"/>
                </a:solidFill>
              </a:rPr>
              <a:t>  </a:t>
            </a:r>
            <a:r>
              <a:rPr lang="en-US" sz="12800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Dr. Norm Ridder, Owner </a:t>
            </a:r>
          </a:p>
          <a:p>
            <a:pPr marL="228600" lvl="0" indent="0">
              <a:buSzPct val="51750"/>
            </a:pPr>
            <a:r>
              <a:rPr lang="en-US" sz="12800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    McPherson &amp; Jacobson, LLC  	(Arvada)</a:t>
            </a:r>
          </a:p>
          <a:p>
            <a:pPr marL="228600" lvl="0" indent="0">
              <a:buSzPct val="51750"/>
            </a:pPr>
            <a:endParaRPr lang="en-US" sz="12800" dirty="0">
              <a:solidFill>
                <a:srgbClr val="1D526A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ct val="51750"/>
              <a:buFont typeface="Noto Sans Symbols"/>
              <a:buChar char="✔"/>
            </a:pPr>
            <a:r>
              <a:rPr lang="en-US" sz="12800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  Dr. Walt Cooper    			(Colorado Springs)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1750"/>
              <a:buFont typeface="Noto Sans Symbols"/>
              <a:buChar char="✔"/>
            </a:pPr>
            <a:r>
              <a:rPr lang="en-US" sz="12800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  Dr. Ken Haptonstall    		(Grand Junction)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1750"/>
              <a:buFont typeface="Noto Sans Symbols"/>
              <a:buChar char="✔"/>
            </a:pPr>
            <a:r>
              <a:rPr lang="en-US" sz="12800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  Dr. Henry Roman 			(Pueblo)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1750"/>
              <a:buFont typeface="Noto Sans Symbols"/>
              <a:buChar char="✔"/>
            </a:pPr>
            <a:r>
              <a:rPr lang="en-US" sz="12800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  Dr. Christy Sinner			(Durango)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1750"/>
              <a:buFont typeface="Noto Sans Symbols"/>
              <a:buChar char="✔"/>
            </a:pPr>
            <a:r>
              <a:rPr lang="en-US" sz="12800" dirty="0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  Dr. Randy Zila 				(Loveland)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367999"/>
              <a:buNone/>
            </a:pPr>
            <a:endParaRPr dirty="0"/>
          </a:p>
        </p:txBody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5189" y="5955326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1189" y="664431"/>
            <a:ext cx="4569620" cy="66155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4"/>
          <p:cNvSpPr txBox="1"/>
          <p:nvPr/>
        </p:nvSpPr>
        <p:spPr>
          <a:xfrm>
            <a:off x="2201175" y="740552"/>
            <a:ext cx="82423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  The                                                            Difference          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14"/>
          <p:cNvGrpSpPr/>
          <p:nvPr/>
        </p:nvGrpSpPr>
        <p:grpSpPr>
          <a:xfrm>
            <a:off x="2159580" y="1770384"/>
            <a:ext cx="7872837" cy="1243079"/>
            <a:chOff x="6931" y="41241"/>
            <a:chExt cx="7872837" cy="1243079"/>
          </a:xfrm>
        </p:grpSpPr>
        <p:sp>
          <p:nvSpPr>
            <p:cNvPr id="217" name="Google Shape;217;p14"/>
            <p:cNvSpPr/>
            <p:nvPr/>
          </p:nvSpPr>
          <p:spPr>
            <a:xfrm>
              <a:off x="6931" y="41241"/>
              <a:ext cx="2071799" cy="1243079"/>
            </a:xfrm>
            <a:prstGeom prst="roundRect">
              <a:avLst>
                <a:gd name="adj" fmla="val 10000"/>
              </a:avLst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 txBox="1"/>
            <p:nvPr/>
          </p:nvSpPr>
          <p:spPr>
            <a:xfrm>
              <a:off x="43340" y="77650"/>
              <a:ext cx="1998981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Leading National Search Firm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2285910" y="405877"/>
              <a:ext cx="439221" cy="51380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 txBox="1"/>
            <p:nvPr/>
          </p:nvSpPr>
          <p:spPr>
            <a:xfrm>
              <a:off x="2285910" y="508638"/>
              <a:ext cx="307455" cy="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2907450" y="41241"/>
              <a:ext cx="2071799" cy="1243079"/>
            </a:xfrm>
            <a:prstGeom prst="roundRect">
              <a:avLst>
                <a:gd name="adj" fmla="val 10000"/>
              </a:avLst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 txBox="1"/>
            <p:nvPr/>
          </p:nvSpPr>
          <p:spPr>
            <a:xfrm>
              <a:off x="2943859" y="77650"/>
              <a:ext cx="1998981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Nationwide Network of Consultants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5186429" y="405877"/>
              <a:ext cx="439221" cy="51380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 txBox="1"/>
            <p:nvPr/>
          </p:nvSpPr>
          <p:spPr>
            <a:xfrm>
              <a:off x="5186429" y="508638"/>
              <a:ext cx="307455" cy="3082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5807969" y="41241"/>
              <a:ext cx="2071799" cy="1243079"/>
            </a:xfrm>
            <a:prstGeom prst="roundRect">
              <a:avLst>
                <a:gd name="adj" fmla="val 10000"/>
              </a:avLst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 txBox="1"/>
            <p:nvPr/>
          </p:nvSpPr>
          <p:spPr>
            <a:xfrm>
              <a:off x="5844378" y="77650"/>
              <a:ext cx="1998981" cy="11702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Colorado-based Consultants for Colorado Searches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7" name="Google Shape;227;p14"/>
          <p:cNvGrpSpPr/>
          <p:nvPr/>
        </p:nvGrpSpPr>
        <p:grpSpPr>
          <a:xfrm>
            <a:off x="2064498" y="3646016"/>
            <a:ext cx="8063001" cy="1273105"/>
            <a:chOff x="7099" y="369127"/>
            <a:chExt cx="8063001" cy="1273105"/>
          </a:xfrm>
        </p:grpSpPr>
        <p:sp>
          <p:nvSpPr>
            <p:cNvPr id="228" name="Google Shape;228;p14"/>
            <p:cNvSpPr/>
            <p:nvPr/>
          </p:nvSpPr>
          <p:spPr>
            <a:xfrm>
              <a:off x="7099" y="369127"/>
              <a:ext cx="2121842" cy="1273105"/>
            </a:xfrm>
            <a:prstGeom prst="roundRect">
              <a:avLst>
                <a:gd name="adj" fmla="val 10000"/>
              </a:avLst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 txBox="1"/>
            <p:nvPr/>
          </p:nvSpPr>
          <p:spPr>
            <a:xfrm>
              <a:off x="44387" y="406415"/>
              <a:ext cx="2047266" cy="119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Transparency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2341125" y="742572"/>
              <a:ext cx="449830" cy="52621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 txBox="1"/>
            <p:nvPr/>
          </p:nvSpPr>
          <p:spPr>
            <a:xfrm>
              <a:off x="2341125" y="847815"/>
              <a:ext cx="314881" cy="315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2977678" y="369127"/>
              <a:ext cx="2121842" cy="1273105"/>
            </a:xfrm>
            <a:prstGeom prst="roundRect">
              <a:avLst>
                <a:gd name="adj" fmla="val 10000"/>
              </a:avLst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 txBox="1"/>
            <p:nvPr/>
          </p:nvSpPr>
          <p:spPr>
            <a:xfrm>
              <a:off x="3014966" y="406415"/>
              <a:ext cx="2047266" cy="119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</a:rPr>
                <a:t>Authentic</a:t>
              </a:r>
              <a:r>
                <a:rPr lang="en-US" sz="20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Involvement of Stakeholders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5311705" y="742572"/>
              <a:ext cx="449830" cy="52621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9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 txBox="1"/>
            <p:nvPr/>
          </p:nvSpPr>
          <p:spPr>
            <a:xfrm>
              <a:off x="5311705" y="847815"/>
              <a:ext cx="314881" cy="3157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48258" y="369127"/>
              <a:ext cx="2121842" cy="1273105"/>
            </a:xfrm>
            <a:prstGeom prst="roundRect">
              <a:avLst>
                <a:gd name="adj" fmla="val 10000"/>
              </a:avLst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 txBox="1"/>
            <p:nvPr/>
          </p:nvSpPr>
          <p:spPr>
            <a:xfrm>
              <a:off x="5985546" y="406415"/>
              <a:ext cx="2047266" cy="11985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Track Record of Candidate Retention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38" name="Google Shape;238;p14"/>
          <p:cNvCxnSpPr/>
          <p:nvPr/>
        </p:nvCxnSpPr>
        <p:spPr>
          <a:xfrm>
            <a:off x="3140975" y="3429000"/>
            <a:ext cx="6019800" cy="0"/>
          </a:xfrm>
          <a:prstGeom prst="straightConnector1">
            <a:avLst/>
          </a:prstGeom>
          <a:noFill/>
          <a:ln w="34925" cap="flat" cmpd="sng">
            <a:solidFill>
              <a:srgbClr val="236B8C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063" y="5914834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5"/>
          <p:cNvGrpSpPr/>
          <p:nvPr/>
        </p:nvGrpSpPr>
        <p:grpSpPr>
          <a:xfrm>
            <a:off x="692900" y="1655749"/>
            <a:ext cx="10806197" cy="3054902"/>
            <a:chOff x="7100" y="5796"/>
            <a:chExt cx="10806197" cy="3054902"/>
          </a:xfrm>
        </p:grpSpPr>
        <p:sp>
          <p:nvSpPr>
            <p:cNvPr id="246" name="Google Shape;246;p15"/>
            <p:cNvSpPr/>
            <p:nvPr/>
          </p:nvSpPr>
          <p:spPr>
            <a:xfrm>
              <a:off x="7100" y="5796"/>
              <a:ext cx="10806197" cy="3054902"/>
            </a:xfrm>
            <a:prstGeom prst="rect">
              <a:avLst/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5"/>
            <p:cNvSpPr txBox="1"/>
            <p:nvPr/>
          </p:nvSpPr>
          <p:spPr>
            <a:xfrm>
              <a:off x="7100" y="5796"/>
              <a:ext cx="10806197" cy="30549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lang="en-US" sz="3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McPherson &amp; Jacobson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lang="en-US" sz="3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Candidate Retention: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70% retention rate over the past 5 years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Over 50% retention rate for the past 10 years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5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Char char="•"/>
              </a:pPr>
              <a:r>
                <a:rPr lang="en-US" sz="3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Nearly 40% retention rate over for the last 15 years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8" name="Google Shape;24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1190" y="788510"/>
            <a:ext cx="4569620" cy="66155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5"/>
          <p:cNvSpPr txBox="1"/>
          <p:nvPr/>
        </p:nvSpPr>
        <p:spPr>
          <a:xfrm>
            <a:off x="2844800" y="988399"/>
            <a:ext cx="85217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                                                             Difference          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063" y="5914834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6"/>
          <p:cNvGrpSpPr/>
          <p:nvPr/>
        </p:nvGrpSpPr>
        <p:grpSpPr>
          <a:xfrm>
            <a:off x="1206755" y="1496966"/>
            <a:ext cx="9622890" cy="3227448"/>
            <a:chOff x="255" y="525582"/>
            <a:chExt cx="9622890" cy="3227448"/>
          </a:xfrm>
        </p:grpSpPr>
        <p:sp>
          <p:nvSpPr>
            <p:cNvPr id="257" name="Google Shape;257;p16"/>
            <p:cNvSpPr/>
            <p:nvPr/>
          </p:nvSpPr>
          <p:spPr>
            <a:xfrm>
              <a:off x="255" y="568830"/>
              <a:ext cx="4557145" cy="3142237"/>
            </a:xfrm>
            <a:prstGeom prst="rect">
              <a:avLst/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 txBox="1"/>
            <p:nvPr/>
          </p:nvSpPr>
          <p:spPr>
            <a:xfrm>
              <a:off x="255" y="568830"/>
              <a:ext cx="4557145" cy="31422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lang="en-US" sz="3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McPherson &amp; Jacobson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lang="en-US" sz="3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does not hire superintendents.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5146597" y="525582"/>
              <a:ext cx="4476548" cy="3227448"/>
            </a:xfrm>
            <a:prstGeom prst="rect">
              <a:avLst/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6"/>
            <p:cNvSpPr txBox="1"/>
            <p:nvPr/>
          </p:nvSpPr>
          <p:spPr>
            <a:xfrm>
              <a:off x="5146597" y="525582"/>
              <a:ext cx="4476548" cy="3227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lang="en-US" sz="3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McPherson &amp; Jacobson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1365"/>
                </a:spcBef>
                <a:spcAft>
                  <a:spcPts val="0"/>
                </a:spcAft>
                <a:buClr>
                  <a:srgbClr val="000000"/>
                </a:buClr>
                <a:buSzPts val="3900"/>
                <a:buFont typeface="Arial"/>
                <a:buNone/>
              </a:pPr>
              <a:r>
                <a:rPr lang="en-US" sz="39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consultants recruit talent and facilitate  of process.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1" name="Google Shape;2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5490" y="640607"/>
            <a:ext cx="4569620" cy="66155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6"/>
          <p:cNvSpPr txBox="1"/>
          <p:nvPr/>
        </p:nvSpPr>
        <p:spPr>
          <a:xfrm>
            <a:off x="2527300" y="740552"/>
            <a:ext cx="80899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    The                                                            Difference          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063" y="5914834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17"/>
          <p:cNvGrpSpPr/>
          <p:nvPr/>
        </p:nvGrpSpPr>
        <p:grpSpPr>
          <a:xfrm>
            <a:off x="3044572" y="1816402"/>
            <a:ext cx="6199889" cy="1926896"/>
            <a:chOff x="97035" y="0"/>
            <a:chExt cx="6199889" cy="1926896"/>
          </a:xfrm>
        </p:grpSpPr>
        <p:sp>
          <p:nvSpPr>
            <p:cNvPr id="270" name="Google Shape;270;p17"/>
            <p:cNvSpPr/>
            <p:nvPr/>
          </p:nvSpPr>
          <p:spPr>
            <a:xfrm>
              <a:off x="97035" y="0"/>
              <a:ext cx="6199889" cy="1926896"/>
            </a:xfrm>
            <a:prstGeom prst="rect">
              <a:avLst/>
            </a:prstGeom>
            <a:solidFill>
              <a:srgbClr val="246D8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7"/>
            <p:cNvSpPr txBox="1"/>
            <p:nvPr/>
          </p:nvSpPr>
          <p:spPr>
            <a:xfrm>
              <a:off x="97035" y="0"/>
              <a:ext cx="6199889" cy="1926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McPherson &amp; Jacobson represents the</a:t>
              </a:r>
              <a:b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Board of Education and </a:t>
              </a:r>
              <a:b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works strictly for them.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7"/>
          <p:cNvSpPr txBox="1"/>
          <p:nvPr/>
        </p:nvSpPr>
        <p:spPr>
          <a:xfrm>
            <a:off x="5598320" y="4311975"/>
            <a:ext cx="4953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Exclusive Search Partner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98490" y="656309"/>
            <a:ext cx="4569620" cy="66155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7"/>
          <p:cNvSpPr txBox="1"/>
          <p:nvPr/>
        </p:nvSpPr>
        <p:spPr>
          <a:xfrm>
            <a:off x="2934838" y="756253"/>
            <a:ext cx="814297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1D526A"/>
                </a:solidFill>
                <a:latin typeface="Arial"/>
                <a:ea typeface="Arial"/>
                <a:cs typeface="Arial"/>
                <a:sym typeface="Arial"/>
              </a:rPr>
              <a:t> The                                                          Difference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17" descr="A black and white logo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4803" y="4115025"/>
            <a:ext cx="2168434" cy="855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063" y="5914834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51" name="Google Shape;351;p14"/>
          <p:cNvSpPr txBox="1">
            <a:spLocks noGrp="1"/>
          </p:cNvSpPr>
          <p:nvPr>
            <p:ph type="title" idx="4294967295"/>
          </p:nvPr>
        </p:nvSpPr>
        <p:spPr>
          <a:xfrm>
            <a:off x="3357897" y="-123648"/>
            <a:ext cx="9780587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</a:pPr>
            <a:r>
              <a:rPr lang="en-US" sz="2400" dirty="0">
                <a:solidFill>
                  <a:srgbClr val="595959"/>
                </a:solidFill>
              </a:rPr>
              <a:t>5 Phases of a McPherson &amp; Jacobson Search</a:t>
            </a:r>
            <a:endParaRPr sz="2400" dirty="0"/>
          </a:p>
        </p:txBody>
      </p:sp>
      <p:sp>
        <p:nvSpPr>
          <p:cNvPr id="352" name="Google Shape;352;p14"/>
          <p:cNvSpPr/>
          <p:nvPr/>
        </p:nvSpPr>
        <p:spPr>
          <a:xfrm>
            <a:off x="9494726" y="792001"/>
            <a:ext cx="1345694" cy="780586"/>
          </a:xfrm>
          <a:prstGeom prst="flowChartConnector">
            <a:avLst/>
          </a:prstGeom>
          <a:solidFill>
            <a:schemeClr val="accent1"/>
          </a:solidFill>
          <a:ln w="12700" cap="flat" cmpd="sng">
            <a:solidFill>
              <a:srgbClr val="004B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 5</a:t>
            </a:r>
            <a:endParaRPr dirty="0"/>
          </a:p>
        </p:txBody>
      </p:sp>
      <p:pic>
        <p:nvPicPr>
          <p:cNvPr id="353" name="Google Shape;3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216" y="805888"/>
            <a:ext cx="1365622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4"/>
          <p:cNvSpPr txBox="1"/>
          <p:nvPr/>
        </p:nvSpPr>
        <p:spPr>
          <a:xfrm>
            <a:off x="352619" y="1643162"/>
            <a:ext cx="1760033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Meet with the Board to: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Identify the desired characteristics of the candidate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Identify stakeholder groups and feedback activities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Establish the search timeline and critical dates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Determine advertising venues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Determine salary range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Craft the job posting and vacancy announcement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5022" y="805599"/>
            <a:ext cx="1365622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6828" y="792001"/>
            <a:ext cx="1365622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8634" y="805598"/>
            <a:ext cx="1365622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4"/>
          <p:cNvSpPr txBox="1"/>
          <p:nvPr/>
        </p:nvSpPr>
        <p:spPr>
          <a:xfrm>
            <a:off x="2361631" y="1984086"/>
            <a:ext cx="170126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Meet with stakeholder groups and distribute online surveys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Develop promotional materials and advertise the vacancy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Send out, receive, and catalog all application materials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Actively recruit applicants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59" name="Google Shape;359;p14"/>
          <p:cNvSpPr txBox="1"/>
          <p:nvPr/>
        </p:nvSpPr>
        <p:spPr>
          <a:xfrm>
            <a:off x="4311877" y="1984086"/>
            <a:ext cx="136562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Read and evaluate all applicant files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Conduct reference checks and background investigations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Invite selected candidates to produce video responses to questions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60" name="Google Shape;360;p14"/>
          <p:cNvSpPr txBox="1"/>
          <p:nvPr/>
        </p:nvSpPr>
        <p:spPr>
          <a:xfrm>
            <a:off x="5926479" y="1689302"/>
            <a:ext cx="1760033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Meet with the Board to: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Review the remaining “short list’ of candidates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Assist the Board in identifying final candidates the Board chooses to interview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Prepare the Board for the interview process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Schedule and coordinate interviews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Keep all candidates informed of their status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9494726" y="2012330"/>
            <a:ext cx="168452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with the Board and the selected candidate to: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performance objectives and measures</a:t>
            </a:r>
            <a:endParaRPr dirty="0"/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the two-year McPherson &amp; Jacobson guarantee</a:t>
            </a:r>
            <a:endParaRPr dirty="0"/>
          </a:p>
        </p:txBody>
      </p:sp>
      <p:sp>
        <p:nvSpPr>
          <p:cNvPr id="362" name="Google Shape;362;p14"/>
          <p:cNvSpPr/>
          <p:nvPr/>
        </p:nvSpPr>
        <p:spPr>
          <a:xfrm>
            <a:off x="7880124" y="2854186"/>
            <a:ext cx="1404974" cy="1083875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rgbClr val="004B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Candidate Selected</a:t>
            </a:r>
            <a:endParaRPr/>
          </a:p>
        </p:txBody>
      </p:sp>
      <p:pic>
        <p:nvPicPr>
          <p:cNvPr id="2" name="Google Shape;363;p14">
            <a:extLst>
              <a:ext uri="{FF2B5EF4-FFF2-40B4-BE49-F238E27FC236}">
                <a16:creationId xmlns:a16="http://schemas.microsoft.com/office/drawing/2014/main" id="{634AD511-5DB8-4F3A-B8D9-B1C65B9781B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0105" y="6017385"/>
            <a:ext cx="2864450" cy="5257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51" name="Google Shape;351;p14"/>
          <p:cNvSpPr txBox="1">
            <a:spLocks noGrp="1"/>
          </p:cNvSpPr>
          <p:nvPr>
            <p:ph type="title" idx="4294967295"/>
          </p:nvPr>
        </p:nvSpPr>
        <p:spPr>
          <a:xfrm>
            <a:off x="3357897" y="-123648"/>
            <a:ext cx="9780587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</a:pPr>
            <a:r>
              <a:rPr lang="en-US" sz="2400" dirty="0">
                <a:solidFill>
                  <a:srgbClr val="595959"/>
                </a:solidFill>
              </a:rPr>
              <a:t>5 Phases of a McPherson &amp; Jacobson Search</a:t>
            </a:r>
            <a:endParaRPr sz="2400" dirty="0"/>
          </a:p>
        </p:txBody>
      </p:sp>
      <p:sp>
        <p:nvSpPr>
          <p:cNvPr id="352" name="Google Shape;352;p14"/>
          <p:cNvSpPr/>
          <p:nvPr/>
        </p:nvSpPr>
        <p:spPr>
          <a:xfrm>
            <a:off x="9494726" y="792001"/>
            <a:ext cx="1345694" cy="780586"/>
          </a:xfrm>
          <a:prstGeom prst="flowChartConnector">
            <a:avLst/>
          </a:prstGeom>
          <a:solidFill>
            <a:schemeClr val="accent1"/>
          </a:solidFill>
          <a:ln w="12700" cap="flat" cmpd="sng">
            <a:solidFill>
              <a:srgbClr val="004B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 5</a:t>
            </a:r>
            <a:endParaRPr dirty="0"/>
          </a:p>
        </p:txBody>
      </p:sp>
      <p:pic>
        <p:nvPicPr>
          <p:cNvPr id="353" name="Google Shape;3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216" y="805888"/>
            <a:ext cx="1365622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4"/>
          <p:cNvSpPr txBox="1"/>
          <p:nvPr/>
        </p:nvSpPr>
        <p:spPr>
          <a:xfrm>
            <a:off x="352619" y="1643162"/>
            <a:ext cx="1760033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Meet with the Board to: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Identify the desired characteristics of the candidate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Identify stakeholder groups and feedback activities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Establish the search timeline and critical dates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Determine advertising venues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Determine salary range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Craft the job posting and vacancy announcement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5022" y="805599"/>
            <a:ext cx="1365622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6828" y="792001"/>
            <a:ext cx="1365622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8634" y="805598"/>
            <a:ext cx="1365622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4"/>
          <p:cNvSpPr txBox="1"/>
          <p:nvPr/>
        </p:nvSpPr>
        <p:spPr>
          <a:xfrm>
            <a:off x="2361631" y="1984086"/>
            <a:ext cx="170126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Meet with stakeholder groups and distribute online surveys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Develop promotional materials and advertise the vacancy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Send out, receive, and catalog all application materials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Actively recruit applicants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9" name="Google Shape;359;p14"/>
          <p:cNvSpPr txBox="1"/>
          <p:nvPr/>
        </p:nvSpPr>
        <p:spPr>
          <a:xfrm>
            <a:off x="4311877" y="1984086"/>
            <a:ext cx="136562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Read and evaluate all applicant files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Conduct reference checks and background investigations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Invite selected candidates to produce video responses to questions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0" name="Google Shape;360;p14"/>
          <p:cNvSpPr txBox="1"/>
          <p:nvPr/>
        </p:nvSpPr>
        <p:spPr>
          <a:xfrm>
            <a:off x="5926479" y="1689302"/>
            <a:ext cx="1760033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Meet with the Board to: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Review the remaining “short list’ of candidates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Assist the Board in identifying final candidates the Board chooses to interview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Prepare the Board for the interview process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Schedule and coordinate interviews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Keep all candidates informed of their status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9494726" y="2012330"/>
            <a:ext cx="168452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Meet with the Board and the selected candidate to: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Establish performance objectives and measures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Provide the two-year McPherson &amp; Jacobson guarantee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Google Shape;363;p14">
            <a:extLst>
              <a:ext uri="{FF2B5EF4-FFF2-40B4-BE49-F238E27FC236}">
                <a16:creationId xmlns:a16="http://schemas.microsoft.com/office/drawing/2014/main" id="{634AD511-5DB8-4F3A-B8D9-B1C65B9781B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0105" y="6017385"/>
            <a:ext cx="2864450" cy="525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31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3600" dirty="0"/>
              <a:t>Presenter</a:t>
            </a:r>
            <a:endParaRPr dirty="0"/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510" y="5825067"/>
            <a:ext cx="4569620" cy="661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3971857" y="3401200"/>
            <a:ext cx="3733496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Dr. </a:t>
            </a:r>
            <a:r>
              <a:rPr lang="en-US" dirty="0"/>
              <a:t>Walt Cooper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dirty="0"/>
              <a:t>Superintendent Search Consultant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dirty="0"/>
              <a:t>Retired Colorado Superintendent of Schools</a:t>
            </a:r>
            <a:endParaRPr dirty="0"/>
          </a:p>
        </p:txBody>
      </p:sp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67C600A4-F8F8-B068-F35E-B95CEAB7D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277" y="2285900"/>
            <a:ext cx="2114670" cy="21681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51" name="Google Shape;351;p14"/>
          <p:cNvSpPr txBox="1">
            <a:spLocks noGrp="1"/>
          </p:cNvSpPr>
          <p:nvPr>
            <p:ph type="title" idx="4294967295"/>
          </p:nvPr>
        </p:nvSpPr>
        <p:spPr>
          <a:xfrm>
            <a:off x="3357897" y="-123648"/>
            <a:ext cx="9780587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</a:pPr>
            <a:r>
              <a:rPr lang="en-US" sz="2400" dirty="0">
                <a:solidFill>
                  <a:srgbClr val="595959"/>
                </a:solidFill>
              </a:rPr>
              <a:t>5 Phases of a McPherson &amp; Jacobson Search</a:t>
            </a:r>
            <a:endParaRPr sz="2400" dirty="0"/>
          </a:p>
        </p:txBody>
      </p:sp>
      <p:sp>
        <p:nvSpPr>
          <p:cNvPr id="352" name="Google Shape;352;p14"/>
          <p:cNvSpPr/>
          <p:nvPr/>
        </p:nvSpPr>
        <p:spPr>
          <a:xfrm>
            <a:off x="9494726" y="792001"/>
            <a:ext cx="1345694" cy="780586"/>
          </a:xfrm>
          <a:prstGeom prst="flowChartConnector">
            <a:avLst/>
          </a:prstGeom>
          <a:solidFill>
            <a:schemeClr val="accent1"/>
          </a:solidFill>
          <a:ln w="12700" cap="flat" cmpd="sng">
            <a:solidFill>
              <a:srgbClr val="004B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 5</a:t>
            </a:r>
            <a:endParaRPr dirty="0"/>
          </a:p>
        </p:txBody>
      </p:sp>
      <p:pic>
        <p:nvPicPr>
          <p:cNvPr id="353" name="Google Shape;35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216" y="805888"/>
            <a:ext cx="1365622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4"/>
          <p:cNvSpPr txBox="1"/>
          <p:nvPr/>
        </p:nvSpPr>
        <p:spPr>
          <a:xfrm>
            <a:off x="352619" y="1643162"/>
            <a:ext cx="1760033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Meet with the Board to: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Identify the desired characteristics of the candidate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Identify stakeholder groups and feedback activities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Establish the search timeline and critical dates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Determine advertising venues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Determine salary range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Craft the job posting and vacancy announcement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5022" y="805599"/>
            <a:ext cx="1365622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76828" y="792001"/>
            <a:ext cx="1365622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8634" y="805598"/>
            <a:ext cx="1365622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4"/>
          <p:cNvSpPr txBox="1"/>
          <p:nvPr/>
        </p:nvSpPr>
        <p:spPr>
          <a:xfrm>
            <a:off x="2361631" y="1984086"/>
            <a:ext cx="170126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Meet with stakeholder groups and distribute online surveys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Develop promotional materials and advertise the vacancy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Send out, receive, and catalog all application materials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Actively recruit applicants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59" name="Google Shape;359;p14"/>
          <p:cNvSpPr txBox="1"/>
          <p:nvPr/>
        </p:nvSpPr>
        <p:spPr>
          <a:xfrm>
            <a:off x="4311877" y="1984086"/>
            <a:ext cx="136562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Read and evaluate all applicant files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Conduct reference checks and background investigations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Invite selected candidates to produce video responses to questions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60" name="Google Shape;360;p14"/>
          <p:cNvSpPr txBox="1"/>
          <p:nvPr/>
        </p:nvSpPr>
        <p:spPr>
          <a:xfrm>
            <a:off x="5926479" y="1689302"/>
            <a:ext cx="1760033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Meet with the Board to: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Review the remaining “short list’ of candidates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Assist the Board in identifying final candidates the Board chooses to interview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Prepare the Board for the interview process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Schedule and coordinate interviews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Keep all candidates informed of their status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9494726" y="2012330"/>
            <a:ext cx="168452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Meet with the Board and the selected candidate to: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Establish performance objectives and measures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Provide the two-year McPherson &amp; Jacobson guarantee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" name="Google Shape;363;p14">
            <a:extLst>
              <a:ext uri="{FF2B5EF4-FFF2-40B4-BE49-F238E27FC236}">
                <a16:creationId xmlns:a16="http://schemas.microsoft.com/office/drawing/2014/main" id="{634AD511-5DB8-4F3A-B8D9-B1C65B9781B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0105" y="6017385"/>
            <a:ext cx="2864450" cy="525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1980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8634" y="805598"/>
            <a:ext cx="1365622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51" name="Google Shape;351;p14"/>
          <p:cNvSpPr txBox="1">
            <a:spLocks noGrp="1"/>
          </p:cNvSpPr>
          <p:nvPr>
            <p:ph type="title" idx="4294967295"/>
          </p:nvPr>
        </p:nvSpPr>
        <p:spPr>
          <a:xfrm>
            <a:off x="3357897" y="-123648"/>
            <a:ext cx="9780587" cy="600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"/>
              <a:buNone/>
            </a:pPr>
            <a:r>
              <a:rPr lang="en-US" sz="2400" dirty="0">
                <a:solidFill>
                  <a:srgbClr val="595959"/>
                </a:solidFill>
              </a:rPr>
              <a:t>5 Phases of a McPherson &amp; Jacobson Search</a:t>
            </a:r>
            <a:endParaRPr sz="2400" dirty="0"/>
          </a:p>
        </p:txBody>
      </p:sp>
      <p:sp>
        <p:nvSpPr>
          <p:cNvPr id="352" name="Google Shape;352;p14"/>
          <p:cNvSpPr/>
          <p:nvPr/>
        </p:nvSpPr>
        <p:spPr>
          <a:xfrm>
            <a:off x="9494726" y="792001"/>
            <a:ext cx="1345694" cy="780586"/>
          </a:xfrm>
          <a:prstGeom prst="flowChartConnector">
            <a:avLst/>
          </a:prstGeom>
          <a:solidFill>
            <a:schemeClr val="accent1"/>
          </a:solidFill>
          <a:ln w="12700" cap="flat" cmpd="sng">
            <a:solidFill>
              <a:srgbClr val="004B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Phase 5</a:t>
            </a:r>
            <a:endParaRPr dirty="0"/>
          </a:p>
        </p:txBody>
      </p:sp>
      <p:pic>
        <p:nvPicPr>
          <p:cNvPr id="353" name="Google Shape;35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216" y="805888"/>
            <a:ext cx="1365622" cy="79254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54" name="Google Shape;354;p14"/>
          <p:cNvSpPr txBox="1"/>
          <p:nvPr/>
        </p:nvSpPr>
        <p:spPr>
          <a:xfrm>
            <a:off x="352619" y="1643162"/>
            <a:ext cx="1760033" cy="507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Meet with the Board to: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Identify the desired characteristics of the candidate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Identify stakeholder groups and feedback activities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Establish the search timeline and critical dates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Determine advertising venues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Determine salary range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Craft the job posting and vacancy announcement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65022" y="805599"/>
            <a:ext cx="1365622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76828" y="792001"/>
            <a:ext cx="1365622" cy="7925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4"/>
          <p:cNvSpPr txBox="1"/>
          <p:nvPr/>
        </p:nvSpPr>
        <p:spPr>
          <a:xfrm>
            <a:off x="2361631" y="1984086"/>
            <a:ext cx="1701266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Meet with stakeholder groups and distribute online surveys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Develop promotional materials and advertise the vacancy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Send out, receive, and catalog all application materials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Actively recruit applicants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9" name="Google Shape;359;p14"/>
          <p:cNvSpPr txBox="1"/>
          <p:nvPr/>
        </p:nvSpPr>
        <p:spPr>
          <a:xfrm>
            <a:off x="4311877" y="1984086"/>
            <a:ext cx="136562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Read and evaluate all applicant files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Conduct reference checks and background investigations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Invite selected candidates to produce video responses to questions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0" name="Google Shape;360;p14"/>
          <p:cNvSpPr txBox="1"/>
          <p:nvPr/>
        </p:nvSpPr>
        <p:spPr>
          <a:xfrm>
            <a:off x="5926479" y="1689302"/>
            <a:ext cx="1760033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Meet with the Board to: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Review the remaining “short list’ of candidates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Assist the Board in identifying final candidates the Board chooses to interview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Prepare the Board for the interview process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Schedule and coordinate interviews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Keep all candidates informed of their status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9494726" y="2012330"/>
            <a:ext cx="168452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Meet with the Board and the selected candidate to:</a:t>
            </a:r>
            <a:endParaRPr dirty="0">
              <a:solidFill>
                <a:schemeClr val="tx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Establish performance objectives and measures</a:t>
            </a:r>
            <a:endParaRPr dirty="0">
              <a:solidFill>
                <a:schemeClr val="tx1"/>
              </a:solidFill>
            </a:endParaRPr>
          </a:p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Provide the two-year McPherson &amp; Jacobson guarantee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62" name="Google Shape;362;p14"/>
          <p:cNvSpPr/>
          <p:nvPr/>
        </p:nvSpPr>
        <p:spPr>
          <a:xfrm>
            <a:off x="7880124" y="2854186"/>
            <a:ext cx="1404974" cy="1083875"/>
          </a:xfrm>
          <a:prstGeom prst="ellipse">
            <a:avLst/>
          </a:prstGeom>
          <a:solidFill>
            <a:srgbClr val="595959"/>
          </a:solidFill>
          <a:ln w="12700" cap="flat" cmpd="sng">
            <a:solidFill>
              <a:srgbClr val="004B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Candidate Selected</a:t>
            </a:r>
            <a:endParaRPr/>
          </a:p>
        </p:txBody>
      </p:sp>
      <p:pic>
        <p:nvPicPr>
          <p:cNvPr id="2" name="Google Shape;363;p14">
            <a:extLst>
              <a:ext uri="{FF2B5EF4-FFF2-40B4-BE49-F238E27FC236}">
                <a16:creationId xmlns:a16="http://schemas.microsoft.com/office/drawing/2014/main" id="{634AD511-5DB8-4F3A-B8D9-B1C65B9781B1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220105" y="6017385"/>
            <a:ext cx="2864450" cy="525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453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9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91" name="Google Shape;29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6063" y="5914834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 txBox="1"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br>
              <a:rPr lang="en-U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0"/>
          <p:cNvSpPr txBox="1">
            <a:spLocks noGrp="1"/>
          </p:cNvSpPr>
          <p:nvPr>
            <p:ph type="body" idx="4294967295"/>
          </p:nvPr>
        </p:nvSpPr>
        <p:spPr>
          <a:xfrm>
            <a:off x="393700" y="2138363"/>
            <a:ext cx="4851400" cy="3551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310"/>
              <a:buNone/>
            </a:pPr>
            <a:r>
              <a:rPr lang="en-US" sz="1700" dirty="0"/>
              <a:t>Home Office:</a:t>
            </a:r>
            <a:endParaRPr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310"/>
              <a:buNone/>
            </a:pPr>
            <a:r>
              <a:rPr lang="en-US" sz="1700" dirty="0"/>
              <a:t>				</a:t>
            </a:r>
            <a:endParaRPr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310"/>
              <a:buNone/>
            </a:pPr>
            <a:r>
              <a:rPr lang="en-US" sz="1700" dirty="0"/>
              <a:t>McPherson &amp; Jacobson, L.L.C.</a:t>
            </a:r>
            <a:endParaRPr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310"/>
              <a:buNone/>
            </a:pPr>
            <a:r>
              <a:rPr lang="en-US" sz="1700" dirty="0"/>
              <a:t>11725 Arbor Street, Suite 220</a:t>
            </a:r>
            <a:endParaRPr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310"/>
              <a:buNone/>
            </a:pPr>
            <a:r>
              <a:rPr lang="en-US" sz="1700" dirty="0"/>
              <a:t>Omaha, NE 68144</a:t>
            </a:r>
            <a:endParaRPr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310"/>
              <a:buNone/>
            </a:pPr>
            <a:r>
              <a:rPr lang="en-US" sz="1700" dirty="0"/>
              <a:t>402-991-7031</a:t>
            </a:r>
            <a:endParaRPr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310"/>
              <a:buNone/>
            </a:pPr>
            <a:r>
              <a:rPr lang="en-US" sz="1700" dirty="0"/>
              <a:t>888-375-4814 (toll free)</a:t>
            </a:r>
            <a:endParaRPr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310"/>
              <a:buNone/>
            </a:pPr>
            <a:r>
              <a:rPr lang="en-US" sz="1700" dirty="0"/>
              <a:t>402-991-7168 (fax)</a:t>
            </a:r>
            <a:endParaRPr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310"/>
              <a:buNone/>
            </a:pPr>
            <a:r>
              <a:rPr lang="en-US" sz="1700" dirty="0"/>
              <a:t>mail@macnjake.com</a:t>
            </a:r>
            <a:endParaRPr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5310"/>
              <a:buNone/>
            </a:pPr>
            <a:r>
              <a:rPr lang="en-US" sz="1700" u="sng" dirty="0">
                <a:solidFill>
                  <a:schemeClr val="hlink"/>
                </a:solidFill>
                <a:hlinkClick r:id="rId3"/>
              </a:rPr>
              <a:t>www.macnjake.com</a:t>
            </a:r>
            <a:endParaRPr sz="1700"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7837"/>
              <a:buNone/>
            </a:pPr>
            <a:endParaRPr sz="2300"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7837"/>
              <a:buNone/>
            </a:pPr>
            <a:r>
              <a:rPr lang="en-US" sz="2300" dirty="0"/>
              <a:t>		</a:t>
            </a:r>
            <a:endParaRPr dirty="0"/>
          </a:p>
          <a:p>
            <a:pPr marL="457200" lvl="0" indent="-33375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77837"/>
              <a:buNone/>
            </a:pPr>
            <a:endParaRPr sz="2300" dirty="0"/>
          </a:p>
        </p:txBody>
      </p:sp>
      <p:pic>
        <p:nvPicPr>
          <p:cNvPr id="298" name="Google Shape;298;p20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4764" y="5909726"/>
            <a:ext cx="4209136" cy="609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0"/>
          <p:cNvSpPr txBox="1"/>
          <p:nvPr/>
        </p:nvSpPr>
        <p:spPr>
          <a:xfrm>
            <a:off x="4973053" y="1981200"/>
            <a:ext cx="6825247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Colorado Consultants: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Walt Cooper (Colorado Springs)	w_cooper@macnjake.com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Ken Haptonstall (Grand Junction) 	k_haptonstall@macnjake.com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Norm Ridder (Arvada)		n_ridder@macnjake.com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Christy Sinner (</a:t>
            </a:r>
            <a:r>
              <a:rPr lang="en-US" sz="1600" dirty="0">
                <a:latin typeface="Gill Sans"/>
                <a:ea typeface="Gill Sans"/>
                <a:cs typeface="Gill Sans"/>
                <a:sym typeface="Gill Sans"/>
              </a:rPr>
              <a:t>Durango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)                     	c_sinner@macnjake.com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Henry Roman (Pueblo)		h_roman@macnjake.com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 Randy Zila (Loveland)		r_zilla@macnjake.com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CASB Superintendent Search Information Website: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sng" strike="noStrike" cap="none" dirty="0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</a:rPr>
              <a:t>https://casb.memberclicks.net/superintendent-searches</a:t>
            </a:r>
            <a:endParaRPr sz="1600" b="0" i="0" u="none" strike="noStrike" cap="none" dirty="0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00" name="Google Shape;300;p20"/>
          <p:cNvSpPr txBox="1"/>
          <p:nvPr/>
        </p:nvSpPr>
        <p:spPr>
          <a:xfrm>
            <a:off x="575894" y="1259154"/>
            <a:ext cx="6096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Contact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3600"/>
              <a:t>Why Are We Here?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475166" y="3429000"/>
            <a:ext cx="11100300" cy="219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Board of Education’s </a:t>
            </a:r>
            <a:r>
              <a:rPr lang="en-US"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and most important responsibility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to select the superintendent. 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Selecting a new superintendent is one of the most important decisions a Board of Education makes. Finding and hiring the right chief executive for your leadership team is critical to the success of your students and your district.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400" i="1" u="sng">
              <a:solidFill>
                <a:schemeClr val="dk1"/>
              </a:solidFill>
            </a:endParaRPr>
          </a:p>
          <a:p>
            <a:pPr marL="306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400">
              <a:solidFill>
                <a:srgbClr val="000000"/>
              </a:solidFill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510" y="5825067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3600"/>
              <a:t>Participant Outcomes</a:t>
            </a: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1"/>
          </p:nvPr>
        </p:nvSpPr>
        <p:spPr>
          <a:xfrm>
            <a:off x="373566" y="3810000"/>
            <a:ext cx="11100300" cy="219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the conclusion of this session, you should be able to: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Recognize the complexities of conducting a superintendent search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Discover when to seek assistance in conducting a superintendent search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the critical components of a superintendent search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✔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CASB / McPherson &amp; Jacobson superintendent search partnership and process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400" i="1" u="sng" dirty="0">
              <a:solidFill>
                <a:schemeClr val="dk1"/>
              </a:solidFill>
            </a:endParaRPr>
          </a:p>
          <a:p>
            <a:pPr marL="306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32" name="Google Shape;1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510" y="5825067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3600"/>
              <a:t>Initial Considerations for the Board of Education</a:t>
            </a:r>
            <a:r>
              <a:rPr lang="en-US"/>
              <a:t>	</a:t>
            </a:r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body" idx="1"/>
          </p:nvPr>
        </p:nvSpPr>
        <p:spPr>
          <a:xfrm>
            <a:off x="545850" y="1952625"/>
            <a:ext cx="11100300" cy="4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Considerations for hiring a search consultant: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the Board wish to conduct an internal or external search for their next superintendent?</a:t>
            </a:r>
            <a:endParaRPr lang="en-US" dirty="0">
              <a:ea typeface="Arial"/>
              <a:cs typeface="Arial"/>
            </a:endParaRPr>
          </a:p>
          <a:p>
            <a:pPr marL="558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the Board have a structured, objective, and comprehensive process to follow in making this important decision?</a:t>
            </a:r>
            <a:endParaRPr lang="en-US" dirty="0">
              <a:ea typeface="Arial"/>
              <a:cs typeface="Arial"/>
            </a:endParaRPr>
          </a:p>
          <a:p>
            <a:pPr marL="558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Does the Board have the time, staff, resources, and expertise to conduct the search on its own?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40" name="Google Shape;14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510" y="5825067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>
            <a:spLocks noGrp="1"/>
          </p:cNvSpPr>
          <p:nvPr>
            <p:ph type="title"/>
          </p:nvPr>
        </p:nvSpPr>
        <p:spPr>
          <a:xfrm>
            <a:off x="545850" y="687329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3600"/>
              <a:t>Further Considerations for the Board</a:t>
            </a:r>
            <a:endParaRPr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1"/>
          </p:nvPr>
        </p:nvSpPr>
        <p:spPr>
          <a:xfrm>
            <a:off x="510508" y="2105025"/>
            <a:ext cx="11100300" cy="4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Boards...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Retain a consultant strictly for a fresh look at the district, realizing that sometimes you “can’t see the forest for the trees”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Prefer a consultant with intimate knowledge of the state or region in which they are located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Employ consultants to support the Board with an unbiased process including public engagement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Utilize consultants to enlarge and enrich the candidate pool for diverse perspectives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Desire the credibility a consultant can bring to the search process, both to applicants and the public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510" y="5825067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3600"/>
              <a:t>Superintendent Selection Process</a:t>
            </a:r>
            <a:r>
              <a:rPr lang="en-US"/>
              <a:t>	</a:t>
            </a:r>
            <a:endParaRPr/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545850" y="1952625"/>
            <a:ext cx="11100300" cy="4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search consultant can assist the Board with these best practices: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Following a structured, transparent, and objective process from beginning to end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 detailed timelines for the search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Assisting the Board in developing search criteria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Engaging with stakeholders 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Designing application and interview forms, postings, brochures and graphics, interview questions, and other materials needed for the process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510" y="5825067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3600"/>
              <a:t>Superintendent Selection Process</a:t>
            </a:r>
            <a:r>
              <a:rPr lang="en-US"/>
              <a:t>	</a:t>
            </a:r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1"/>
          </p:nvPr>
        </p:nvSpPr>
        <p:spPr>
          <a:xfrm>
            <a:off x="545850" y="1952625"/>
            <a:ext cx="11100300" cy="4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Additionally, a search consultant can assist the Board with: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Communicating directly with all candidates throughout the process 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Navigating open meeting requirements, advertising and posting rules, and ensuring confidentiality </a:t>
            </a:r>
            <a:endParaRPr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Investigating and evaluating appropriate salary and benefits, recruitment/moving expenses, contract terms, etc.</a:t>
            </a:r>
          </a:p>
          <a:p>
            <a:pPr lvl="0" indent="-3556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Recruiting and vetting candidates with an objective screening process</a:t>
            </a:r>
            <a:endParaRPr lang="en-US" dirty="0"/>
          </a:p>
          <a:p>
            <a:pPr lvl="0" indent="-3556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Verifying resumes and conducting reference and background checks</a:t>
            </a:r>
            <a:endParaRPr lang="en-US" dirty="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dirty="0"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510" y="5825067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ill Sans"/>
              <a:buNone/>
            </a:pPr>
            <a:r>
              <a:rPr lang="en-US" sz="3600"/>
              <a:t>Hiring a Search Consultant</a:t>
            </a:r>
            <a:r>
              <a:rPr lang="en-US"/>
              <a:t>	</a:t>
            </a:r>
            <a:endParaRPr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545850" y="1952625"/>
            <a:ext cx="11100300" cy="42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putting out a request for proposal, here is a list of questions to consider when hiring a superintendent search consultant: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many successful searches have you conducted?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experience have you had in Colorado and in our region?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has been your experience in a district like ours (size, location, demographics)?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services does your fee include?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additional expenses might the Board incur beyond the basic fee?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procedures, processes, and timeline do you recommend?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much information do you typically provide about applicants?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06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5510" y="5952067"/>
            <a:ext cx="4569620" cy="661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276e8e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276E8E"/>
      </a:accent1>
      <a:accent2>
        <a:srgbClr val="15113E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1851</Words>
  <Application>Microsoft Office PowerPoint</Application>
  <PresentationFormat>Widescreen</PresentationFormat>
  <Paragraphs>354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Noto Sans Symbols</vt:lpstr>
      <vt:lpstr>Gill Sans</vt:lpstr>
      <vt:lpstr>Calibri</vt:lpstr>
      <vt:lpstr>Wingdings</vt:lpstr>
      <vt:lpstr>Arial</vt:lpstr>
      <vt:lpstr>Georgia</vt:lpstr>
      <vt:lpstr>Dividend</vt:lpstr>
      <vt:lpstr>  Recruiting and Hiring a Quality Superintendent</vt:lpstr>
      <vt:lpstr>Presenter</vt:lpstr>
      <vt:lpstr>Why Are We Here?</vt:lpstr>
      <vt:lpstr>Participant Outcomes</vt:lpstr>
      <vt:lpstr>Initial Considerations for the Board of Education </vt:lpstr>
      <vt:lpstr>Further Considerations for the Board</vt:lpstr>
      <vt:lpstr>Superintendent Selection Process </vt:lpstr>
      <vt:lpstr>Superintendent Selection Process </vt:lpstr>
      <vt:lpstr>Hiring a Search Consultant </vt:lpstr>
      <vt:lpstr>Hiring a Search Consultant </vt:lpstr>
      <vt:lpstr>PowerPoint Presentation</vt:lpstr>
      <vt:lpstr>PowerPoint Presentation</vt:lpstr>
      <vt:lpstr>Colorado Search Team  </vt:lpstr>
      <vt:lpstr>PowerPoint Presentation</vt:lpstr>
      <vt:lpstr>PowerPoint Presentation</vt:lpstr>
      <vt:lpstr>PowerPoint Presentation</vt:lpstr>
      <vt:lpstr>PowerPoint Presentation</vt:lpstr>
      <vt:lpstr>5 Phases of a McPherson &amp; Jacobson Search</vt:lpstr>
      <vt:lpstr>5 Phases of a McPherson &amp; Jacobson Search</vt:lpstr>
      <vt:lpstr>5 Phases of a McPherson &amp; Jacobson Search</vt:lpstr>
      <vt:lpstr>5 Phases of a McPherson &amp; Jacobson Search</vt:lpstr>
      <vt:lpstr>Questions?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Recruiting and Hiring a Quality Superintendent</dc:title>
  <cp:lastModifiedBy>Walt Cooper</cp:lastModifiedBy>
  <cp:revision>1</cp:revision>
  <dcterms:modified xsi:type="dcterms:W3CDTF">2023-10-26T16:52:44Z</dcterms:modified>
</cp:coreProperties>
</file>