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44"/>
  </p:notesMasterIdLst>
  <p:handoutMasterIdLst>
    <p:handoutMasterId r:id="rId45"/>
  </p:handoutMasterIdLst>
  <p:sldIdLst>
    <p:sldId id="270" r:id="rId3"/>
    <p:sldId id="271" r:id="rId4"/>
    <p:sldId id="272" r:id="rId5"/>
    <p:sldId id="273" r:id="rId6"/>
    <p:sldId id="274" r:id="rId7"/>
    <p:sldId id="275" r:id="rId8"/>
    <p:sldId id="276" r:id="rId9"/>
    <p:sldId id="277" r:id="rId10"/>
    <p:sldId id="278" r:id="rId11"/>
    <p:sldId id="279" r:id="rId12"/>
    <p:sldId id="280" r:id="rId13"/>
    <p:sldId id="282" r:id="rId14"/>
    <p:sldId id="283" r:id="rId15"/>
    <p:sldId id="285" r:id="rId16"/>
    <p:sldId id="313" r:id="rId17"/>
    <p:sldId id="314" r:id="rId18"/>
    <p:sldId id="315" r:id="rId19"/>
    <p:sldId id="316" r:id="rId20"/>
    <p:sldId id="317" r:id="rId21"/>
    <p:sldId id="318" r:id="rId22"/>
    <p:sldId id="319" r:id="rId23"/>
    <p:sldId id="320" r:id="rId24"/>
    <p:sldId id="321" r:id="rId25"/>
    <p:sldId id="322" r:id="rId26"/>
    <p:sldId id="323" r:id="rId27"/>
    <p:sldId id="286" r:id="rId28"/>
    <p:sldId id="287" r:id="rId29"/>
    <p:sldId id="288" r:id="rId30"/>
    <p:sldId id="289" r:id="rId31"/>
    <p:sldId id="290" r:id="rId32"/>
    <p:sldId id="291" r:id="rId33"/>
    <p:sldId id="292" r:id="rId34"/>
    <p:sldId id="293" r:id="rId35"/>
    <p:sldId id="294" r:id="rId36"/>
    <p:sldId id="295" r:id="rId37"/>
    <p:sldId id="307" r:id="rId38"/>
    <p:sldId id="308" r:id="rId39"/>
    <p:sldId id="309" r:id="rId40"/>
    <p:sldId id="310" r:id="rId41"/>
    <p:sldId id="311" r:id="rId42"/>
    <p:sldId id="312"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1A5C"/>
    <a:srgbClr val="CA0CCA"/>
    <a:srgbClr val="6A066A"/>
    <a:srgbClr val="932A96"/>
    <a:srgbClr val="872789"/>
    <a:srgbClr val="F325F3"/>
    <a:srgbClr val="CE0C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464" autoAdjust="0"/>
  </p:normalViewPr>
  <p:slideViewPr>
    <p:cSldViewPr snapToGrid="0" showGuides="1">
      <p:cViewPr varScale="1">
        <p:scale>
          <a:sx n="111" d="100"/>
          <a:sy n="111" d="100"/>
        </p:scale>
        <p:origin x="588" y="96"/>
      </p:cViewPr>
      <p:guideLst>
        <p:guide orient="horz" pos="2160"/>
        <p:guide pos="3840"/>
      </p:guideLst>
    </p:cSldViewPr>
  </p:slideViewPr>
  <p:notesTextViewPr>
    <p:cViewPr>
      <p:scale>
        <a:sx n="3" d="2"/>
        <a:sy n="3" d="2"/>
      </p:scale>
      <p:origin x="0" y="0"/>
    </p:cViewPr>
  </p:notesTextViewPr>
  <p:notesViewPr>
    <p:cSldViewPr snapToGrid="0">
      <p:cViewPr varScale="1">
        <p:scale>
          <a:sx n="78" d="100"/>
          <a:sy n="78" d="100"/>
        </p:scale>
        <p:origin x="233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a:p>
        </p:txBody>
      </p:sp>
      <p:sp>
        <p:nvSpPr>
          <p:cNvPr id="4" name="Footer Placeholder 3"/>
          <p:cNvSpPr>
            <a:spLocks noGrp="1"/>
          </p:cNvSpPr>
          <p:nvPr>
            <p:ph type="ftr" sz="quarter" idx="2"/>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66" tIns="46583" rIns="93166" bIns="46583"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vl1pPr>
          </a:lstStyle>
          <a:p>
            <a:fld id="{7F2E1917-0BAF-4687-978A-82FFF05559C3}" type="datetimeFigureOut">
              <a:rPr lang="en-US" smtClean="0"/>
              <a:pPr/>
              <a:t>11/15/2023</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10708218" y="6019802"/>
            <a:ext cx="1140883" cy="669925"/>
          </a:xfrm>
        </p:spPr>
        <p:txBody>
          <a:bodyPr/>
          <a:lstStyle>
            <a:lvl1pPr>
              <a:defRPr sz="2400" smtClean="0"/>
            </a:lvl1pPr>
          </a:lstStyle>
          <a:p>
            <a:pPr>
              <a:defRPr/>
            </a:pPr>
            <a:fld id="{F0E559D0-4A43-4592-B4E0-9E2A4B58D944}" type="slidenum">
              <a:rPr lang="en-US"/>
              <a:pPr>
                <a:defRPr/>
              </a:pPr>
              <a:t>‹#›</a:t>
            </a:fld>
            <a:endParaRPr lang="en-US"/>
          </a:p>
        </p:txBody>
      </p:sp>
    </p:spTree>
    <p:extLst>
      <p:ext uri="{BB962C8B-B14F-4D97-AF65-F5344CB8AC3E}">
        <p14:creationId xmlns:p14="http://schemas.microsoft.com/office/powerpoint/2010/main" val="3317700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10708218" y="6019802"/>
            <a:ext cx="1140883" cy="669925"/>
          </a:xfrm>
        </p:spPr>
        <p:txBody>
          <a:bodyPr/>
          <a:lstStyle>
            <a:lvl1pPr>
              <a:defRPr sz="2400" smtClean="0"/>
            </a:lvl1pPr>
          </a:lstStyle>
          <a:p>
            <a:pPr>
              <a:defRPr/>
            </a:pPr>
            <a:fld id="{F0E559D0-4A43-4592-B4E0-9E2A4B58D944}" type="slidenum">
              <a:rPr lang="en-US"/>
              <a:pPr>
                <a:defRPr/>
              </a:pPr>
              <a:t>‹#›</a:t>
            </a:fld>
            <a:endParaRPr lang="en-US"/>
          </a:p>
        </p:txBody>
      </p:sp>
    </p:spTree>
    <p:extLst>
      <p:ext uri="{BB962C8B-B14F-4D97-AF65-F5344CB8AC3E}">
        <p14:creationId xmlns:p14="http://schemas.microsoft.com/office/powerpoint/2010/main" val="1264001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10708218" y="6019802"/>
            <a:ext cx="1140883" cy="669925"/>
          </a:xfrm>
        </p:spPr>
        <p:txBody>
          <a:bodyPr/>
          <a:lstStyle>
            <a:lvl1pPr>
              <a:defRPr sz="2400" smtClean="0"/>
            </a:lvl1pPr>
          </a:lstStyle>
          <a:p>
            <a:pPr>
              <a:defRPr/>
            </a:pPr>
            <a:fld id="{F0E559D0-4A43-4592-B4E0-9E2A4B58D944}" type="slidenum">
              <a:rPr lang="en-US"/>
              <a:pPr>
                <a:defRPr/>
              </a:pPr>
              <a:t>‹#›</a:t>
            </a:fld>
            <a:endParaRPr lang="en-US"/>
          </a:p>
        </p:txBody>
      </p:sp>
    </p:spTree>
    <p:extLst>
      <p:ext uri="{BB962C8B-B14F-4D97-AF65-F5344CB8AC3E}">
        <p14:creationId xmlns:p14="http://schemas.microsoft.com/office/powerpoint/2010/main" val="1664800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10708218" y="6019802"/>
            <a:ext cx="1140883" cy="669925"/>
          </a:xfrm>
        </p:spPr>
        <p:txBody>
          <a:bodyPr/>
          <a:lstStyle>
            <a:lvl1pPr>
              <a:defRPr sz="2400" smtClean="0"/>
            </a:lvl1pPr>
          </a:lstStyle>
          <a:p>
            <a:pPr>
              <a:defRPr/>
            </a:pPr>
            <a:fld id="{F0E559D0-4A43-4592-B4E0-9E2A4B58D944}" type="slidenum">
              <a:rPr lang="en-US"/>
              <a:pPr>
                <a:defRPr/>
              </a:pPr>
              <a:t>‹#›</a:t>
            </a:fld>
            <a:endParaRPr lang="en-US"/>
          </a:p>
        </p:txBody>
      </p:sp>
    </p:spTree>
    <p:extLst>
      <p:ext uri="{BB962C8B-B14F-4D97-AF65-F5344CB8AC3E}">
        <p14:creationId xmlns:p14="http://schemas.microsoft.com/office/powerpoint/2010/main" val="93723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a:xfrm>
            <a:off x="2324100" y="274638"/>
            <a:ext cx="9023350" cy="1143000"/>
          </a:xfrm>
        </p:spPr>
        <p:txBody>
          <a:bodyPr/>
          <a:lstStyle/>
          <a:p>
            <a:r>
              <a:rPr lang="en-US"/>
              <a:t>Click to edit Master title style</a:t>
            </a:r>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8"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pPr/>
              <a:t>11/15/2023</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pPr/>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 id="2147483696" r:id="rId13"/>
    <p:sldLayoutId id="2147483698" r:id="rId14"/>
    <p:sldLayoutId id="2147483699" r:id="rId15"/>
    <p:sldLayoutId id="2147483701"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p15:clr>
            <a:srgbClr val="F26B43"/>
          </p15:clr>
        </p15:guide>
        <p15:guide id="1" pos="3840">
          <p15:clr>
            <a:srgbClr val="F26B43"/>
          </p15:clr>
        </p15:guide>
        <p15:guide id="2" pos="1464">
          <p15:clr>
            <a:srgbClr val="F26B43"/>
          </p15:clr>
        </p15:guide>
        <p15:guide id="3" pos="7152">
          <p15:clr>
            <a:srgbClr val="F26B43"/>
          </p15:clr>
        </p15:guide>
        <p15:guide id="4" pos="984">
          <p15:clr>
            <a:srgbClr val="F26B43"/>
          </p15:clr>
        </p15:guide>
        <p15:guide id="5"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175" y="4240806"/>
            <a:ext cx="12188825"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soft" dir="t">
                <a:rot lat="0" lon="0" rev="15600000"/>
              </a:lightRig>
            </a:scene3d>
            <a:sp3d extrusionH="57150" prstMaterial="softEdge">
              <a:bevelT w="25400" h="38100"/>
            </a:sp3d>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rPr>
              <a:t>“GOVERNANCE ROLES FOR </a:t>
            </a:r>
          </a:p>
          <a:p>
            <a:pPr algn="ctr" eaLnBrk="1" hangingPunct="1">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rPr>
              <a:t>BOCES BOARD MEMBERS”</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710302" y="589093"/>
            <a:ext cx="6774570" cy="310501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152400" h="50800" prst="softRound"/>
            <a:contourClr>
              <a:srgbClr val="C0C0C0"/>
            </a:contourClr>
          </a:sp3d>
        </p:spPr>
      </p:pic>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22910" y="2368959"/>
            <a:ext cx="11281410" cy="2585323"/>
          </a:xfrm>
          <a:prstGeom prst="rect">
            <a:avLst/>
          </a:prstGeom>
          <a:noFill/>
          <a:ln>
            <a:noFill/>
          </a:ln>
        </p:spPr>
        <p:txBody>
          <a:bodyPr wrap="square" lIns="0" tIns="0" rIns="0" bIns="0" anchor="ctr">
            <a:spAutoFit/>
          </a:bodyPr>
          <a:lstStyle/>
          <a:p>
            <a:pPr marL="1600200" indent="-1143000">
              <a:spcBef>
                <a:spcPct val="0"/>
              </a:spcBef>
              <a:buFont typeface="+mj-lt"/>
              <a:buAutoNum type="arabicPeriod" startAt="5"/>
              <a:tabLst>
                <a:tab pos="457200" algn="l"/>
              </a:tabLst>
              <a:defRPr/>
            </a:pPr>
            <a:r>
              <a:rPr lang="en-US" sz="6000" b="1" dirty="0">
                <a:ln/>
                <a:solidFill>
                  <a:srgbClr val="6A066A"/>
                </a:solidFill>
                <a:latin typeface="Calibri" panose="020F0502020204030204" pitchFamily="34" charset="0"/>
              </a:rPr>
              <a:t>What year was the BOCES law written?</a:t>
            </a:r>
          </a:p>
          <a:p>
            <a:pPr eaLnBrk="0" hangingPunct="0">
              <a:defRPr/>
            </a:pPr>
            <a:endParaRPr lang="en-US" sz="4800" b="1" dirty="0">
              <a:ln/>
              <a:solidFill>
                <a:srgbClr val="7030A0"/>
              </a:solidFill>
              <a:latin typeface="Calibri" panose="020F0502020204030204" pitchFamily="34" charset="0"/>
            </a:endParaRPr>
          </a:p>
        </p:txBody>
      </p:sp>
    </p:spTree>
    <p:extLst>
      <p:ext uri="{BB962C8B-B14F-4D97-AF65-F5344CB8AC3E}">
        <p14:creationId xmlns:p14="http://schemas.microsoft.com/office/powerpoint/2010/main" val="1101286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1"/>
          <p:cNvSpPr>
            <a:spLocks noChangeArrowheads="1"/>
          </p:cNvSpPr>
          <p:nvPr/>
        </p:nvSpPr>
        <p:spPr bwMode="auto">
          <a:xfrm>
            <a:off x="308610" y="2221469"/>
            <a:ext cx="11658600" cy="2462213"/>
          </a:xfrm>
          <a:prstGeom prst="rect">
            <a:avLst/>
          </a:prstGeom>
          <a:noFill/>
          <a:ln>
            <a:noFill/>
          </a:ln>
        </p:spPr>
        <p:txBody>
          <a:bodyPr wrap="square" lIns="0" tIns="0" rIns="0" bIns="0" anchor="ctr">
            <a:spAutoFit/>
          </a:bodyPr>
          <a:lstStyle/>
          <a:p>
            <a:pPr marL="1600200" indent="-1143000">
              <a:spcBef>
                <a:spcPct val="0"/>
              </a:spcBef>
              <a:buFont typeface="+mj-lt"/>
              <a:buAutoNum type="arabicPeriod" startAt="6"/>
              <a:tabLst>
                <a:tab pos="457200" algn="l"/>
              </a:tabLst>
              <a:defRPr/>
            </a:pPr>
            <a:r>
              <a:rPr lang="en-US" sz="6000" b="1" dirty="0">
                <a:ln/>
                <a:solidFill>
                  <a:srgbClr val="6A066A"/>
                </a:solidFill>
                <a:latin typeface="Calibri" panose="020F0502020204030204" pitchFamily="34" charset="0"/>
              </a:rPr>
              <a:t>What year did the state’s first special education law pass?</a:t>
            </a:r>
          </a:p>
          <a:p>
            <a:pPr>
              <a:defRPr/>
            </a:pPr>
            <a:endParaRPr lang="en-US" sz="4000" dirty="0">
              <a:ln w="0"/>
              <a:effectLst>
                <a:outerShdw blurRad="38100" dist="19050" dir="2700000" algn="tl" rotWithShape="0">
                  <a:schemeClr val="dk1">
                    <a:alpha val="40000"/>
                  </a:schemeClr>
                </a:outerShdw>
              </a:effectLst>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1"/>
          <p:cNvSpPr>
            <a:spLocks noChangeArrowheads="1"/>
          </p:cNvSpPr>
          <p:nvPr/>
        </p:nvSpPr>
        <p:spPr bwMode="auto">
          <a:xfrm>
            <a:off x="1280160" y="1777217"/>
            <a:ext cx="9772650" cy="3508653"/>
          </a:xfrm>
          <a:prstGeom prst="rect">
            <a:avLst/>
          </a:prstGeom>
          <a:noFill/>
          <a:ln>
            <a:noFill/>
          </a:ln>
        </p:spPr>
        <p:txBody>
          <a:bodyPr wrap="square" lIns="0" tIns="0" rIns="0" bIns="0" anchor="ctr">
            <a:spAutoFit/>
          </a:bodyPr>
          <a:lstStyle/>
          <a:p>
            <a:pPr marL="1143000" lvl="8" indent="-1143000">
              <a:buFont typeface="+mj-lt"/>
              <a:buAutoNum type="arabicPeriod" startAt="7"/>
              <a:defRPr/>
            </a:pPr>
            <a:r>
              <a:rPr lang="en-US" sz="6000" b="1" dirty="0">
                <a:ln/>
                <a:solidFill>
                  <a:srgbClr val="6A066A"/>
                </a:solidFill>
                <a:latin typeface="Calibri" panose="020F0502020204030204" pitchFamily="34" charset="0"/>
              </a:rPr>
              <a:t>What is the smallest number of districts that currently form a BOCES?</a:t>
            </a:r>
          </a:p>
          <a:p>
            <a:pPr marL="822960" indent="-742950">
              <a:buFont typeface="+mj-lt"/>
              <a:buAutoNum type="arabicPeriod" startAt="8"/>
              <a:defRPr/>
            </a:pPr>
            <a:endParaRPr lang="en-US" sz="4800" b="1" dirty="0">
              <a:ln/>
              <a:solidFill>
                <a:srgbClr val="7030A0"/>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1"/>
          <p:cNvSpPr>
            <a:spLocks noChangeArrowheads="1"/>
          </p:cNvSpPr>
          <p:nvPr/>
        </p:nvSpPr>
        <p:spPr bwMode="auto">
          <a:xfrm>
            <a:off x="808321" y="2389114"/>
            <a:ext cx="11776710" cy="2123658"/>
          </a:xfrm>
          <a:prstGeom prst="rect">
            <a:avLst/>
          </a:prstGeom>
          <a:noFill/>
          <a:ln>
            <a:noFill/>
          </a:ln>
        </p:spPr>
        <p:txBody>
          <a:bodyPr wrap="square" lIns="0" tIns="0" rIns="0" bIns="0" anchor="ctr">
            <a:spAutoFit/>
          </a:bodyPr>
          <a:lstStyle/>
          <a:p>
            <a:pPr marL="1143000" lvl="8" indent="-1143000">
              <a:buFont typeface="+mj-lt"/>
              <a:buAutoNum type="arabicPeriod" startAt="8"/>
              <a:defRPr/>
            </a:pPr>
            <a:r>
              <a:rPr lang="en-US" sz="6000" b="1" dirty="0">
                <a:ln/>
                <a:solidFill>
                  <a:srgbClr val="6A066A"/>
                </a:solidFill>
                <a:latin typeface="Calibri" panose="020F0502020204030204" pitchFamily="34" charset="0"/>
              </a:rPr>
              <a:t>Currently, how many BOCES operate in Colorado?</a:t>
            </a:r>
          </a:p>
          <a:p>
            <a:pPr>
              <a:defRPr/>
            </a:pPr>
            <a:endParaRPr lang="en-US" dirty="0">
              <a:ln w="0"/>
              <a:effectLst>
                <a:outerShdw blurRad="38100" dist="19050" dir="2700000" algn="tl" rotWithShape="0">
                  <a:schemeClr val="dk1">
                    <a:alpha val="40000"/>
                  </a:schemeClr>
                </a:outerShdw>
              </a:effectLst>
              <a:latin typeface="Arial" charset="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
          <p:cNvSpPr>
            <a:spLocks noChangeArrowheads="1"/>
          </p:cNvSpPr>
          <p:nvPr/>
        </p:nvSpPr>
        <p:spPr bwMode="auto">
          <a:xfrm>
            <a:off x="1023285" y="2671945"/>
            <a:ext cx="10779693" cy="2585323"/>
          </a:xfrm>
          <a:prstGeom prst="rect">
            <a:avLst/>
          </a:prstGeom>
          <a:noFill/>
          <a:ln>
            <a:noFill/>
          </a:ln>
        </p:spPr>
        <p:txBody>
          <a:bodyPr wrap="square" lIns="0" tIns="0" rIns="0" bIns="0" anchor="ctr">
            <a:spAutoFit/>
          </a:bodyPr>
          <a:lstStyle/>
          <a:p>
            <a:pPr marL="1371600" lvl="8" indent="-1371600">
              <a:buFont typeface="+mj-lt"/>
              <a:buAutoNum type="arabicPeriod" startAt="9"/>
              <a:defRPr/>
            </a:pPr>
            <a:r>
              <a:rPr lang="en-US" sz="6000" b="1" dirty="0">
                <a:ln/>
                <a:solidFill>
                  <a:srgbClr val="6A066A"/>
                </a:solidFill>
                <a:latin typeface="Calibri" panose="020F0502020204030204" pitchFamily="34" charset="0"/>
              </a:rPr>
              <a:t>What does the letter “C” in  BOCES stand for?</a:t>
            </a:r>
          </a:p>
          <a:p>
            <a:pPr marL="1371600" lvl="8" indent="-914400">
              <a:buFont typeface="+mj-lt"/>
              <a:buAutoNum type="arabicPeriod" startAt="9"/>
              <a:defRPr/>
            </a:pPr>
            <a:endParaRPr lang="en-US" sz="4800" b="1" dirty="0">
              <a:ln/>
              <a:solidFill>
                <a:srgbClr val="7030A0"/>
              </a:solidFill>
              <a:latin typeface="Calibri" panose="020F0502020204030204" pitchFamily="34" charset="0"/>
            </a:endParaRPr>
          </a:p>
        </p:txBody>
      </p:sp>
      <p:sp>
        <p:nvSpPr>
          <p:cNvPr id="24580" name="Rectangle 5"/>
          <p:cNvSpPr>
            <a:spLocks noChangeArrowheads="1"/>
          </p:cNvSpPr>
          <p:nvPr/>
        </p:nvSpPr>
        <p:spPr bwMode="auto">
          <a:xfrm>
            <a:off x="2840956" y="725114"/>
            <a:ext cx="7144352" cy="923330"/>
          </a:xfrm>
          <a:prstGeom prst="rect">
            <a:avLst/>
          </a:prstGeom>
        </p:spPr>
        <p:txBody>
          <a:bodyPr wrap="square">
            <a:spAutoFit/>
          </a:bodyPr>
          <a:lstStyle/>
          <a:p>
            <a:pPr marL="457200" lvl="8">
              <a:lnSpc>
                <a:spcPct val="90000"/>
              </a:lnSpc>
              <a:spcBef>
                <a:spcPct val="0"/>
              </a:spcBef>
              <a:tabLst>
                <a:tab pos="457200" algn="l"/>
              </a:tabLst>
              <a:defRPr/>
            </a:pPr>
            <a:r>
              <a:rPr lang="en-US" sz="6000" b="1" dirty="0">
                <a:ln/>
                <a:solidFill>
                  <a:srgbClr val="C00000"/>
                </a:solidFill>
                <a:latin typeface="Calibri" panose="020F0502020204030204" pitchFamily="34" charset="0"/>
              </a:rPr>
              <a:t>BONUS Question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ppt_x"/>
                                          </p:val>
                                        </p:tav>
                                        <p:tav tm="100000">
                                          <p:val>
                                            <p:strVal val="#ppt_x"/>
                                          </p:val>
                                        </p:tav>
                                      </p:tavLst>
                                    </p:anim>
                                    <p:anim calcmode="lin" valueType="num">
                                      <p:cBhvr additive="base">
                                        <p:cTn id="8"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166921" y="3950369"/>
            <a:ext cx="7628087"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tabLst>
                <a:tab pos="457200" algn="l"/>
              </a:tabLst>
              <a:defRPr/>
            </a:pPr>
            <a:r>
              <a:rPr lang="en-US" sz="66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What is a BOCES?</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352800" y="883859"/>
            <a:ext cx="5054600" cy="231669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152400" h="50800" prst="softRound"/>
            <a:contourClr>
              <a:srgbClr val="C0C0C0"/>
            </a:contourClr>
          </a:sp3d>
        </p:spPr>
      </p:pic>
    </p:spTree>
    <p:extLst>
      <p:ext uri="{BB962C8B-B14F-4D97-AF65-F5344CB8AC3E}">
        <p14:creationId xmlns:p14="http://schemas.microsoft.com/office/powerpoint/2010/main" val="172670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551459" y="1079029"/>
            <a:ext cx="11232629" cy="1661993"/>
          </a:xfrm>
          <a:prstGeom prst="rect">
            <a:avLst/>
          </a:prstGeom>
          <a:noFill/>
          <a:ln>
            <a:noFill/>
          </a:ln>
        </p:spPr>
        <p:txBody>
          <a:bodyPr wrap="square">
            <a:spAutoFit/>
          </a:bodyPr>
          <a:lstStyle/>
          <a:p>
            <a:pPr marL="365760"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An intermediate/regional  service agency created by State Legislation (CRS 22-5-101) in 1965 to provide services to member districts.</a:t>
            </a:r>
          </a:p>
          <a:p>
            <a:pPr marL="182880" indent="-365760">
              <a:buClr>
                <a:srgbClr val="6A066A"/>
              </a:buClr>
              <a:buFont typeface="Arial" panose="020B0604020202020204" pitchFamily="34" charset="0"/>
              <a:buChar char="•"/>
              <a:defRPr/>
            </a:pPr>
            <a:endParaRPr lang="en-US" b="1" dirty="0">
              <a:ln/>
              <a:solidFill>
                <a:srgbClr val="6A066A"/>
              </a:solidFill>
              <a:latin typeface="Calibri" panose="020F0502020204030204" pitchFamily="34" charset="0"/>
            </a:endParaRPr>
          </a:p>
          <a:p>
            <a:pPr marL="365760"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There are </a:t>
            </a:r>
            <a:r>
              <a:rPr lang="en-US" sz="2800" b="1" u="sng" dirty="0">
                <a:ln/>
                <a:solidFill>
                  <a:srgbClr val="FF0000"/>
                </a:solidFill>
                <a:latin typeface="Calibri" panose="020F0502020204030204" pitchFamily="34" charset="0"/>
              </a:rPr>
              <a:t>21</a:t>
            </a:r>
            <a:r>
              <a:rPr lang="en-US" sz="2800" b="1" dirty="0">
                <a:ln/>
                <a:solidFill>
                  <a:srgbClr val="6A066A"/>
                </a:solidFill>
                <a:latin typeface="Calibri" panose="020F0502020204030204" pitchFamily="34" charset="0"/>
              </a:rPr>
              <a:t> BOCES in the state of Colorado, serving </a:t>
            </a:r>
            <a:r>
              <a:rPr lang="en-US" sz="2800" b="1" u="sng" dirty="0">
                <a:ln/>
                <a:solidFill>
                  <a:srgbClr val="FF0000"/>
                </a:solidFill>
                <a:latin typeface="Calibri" panose="020F0502020204030204" pitchFamily="34" charset="0"/>
              </a:rPr>
              <a:t>173</a:t>
            </a:r>
            <a:r>
              <a:rPr lang="en-US" sz="2800" b="1" dirty="0">
                <a:ln/>
                <a:solidFill>
                  <a:srgbClr val="FF0000"/>
                </a:solidFill>
                <a:latin typeface="Calibri" panose="020F0502020204030204" pitchFamily="34" charset="0"/>
              </a:rPr>
              <a:t> </a:t>
            </a:r>
            <a:r>
              <a:rPr lang="en-US" sz="2800" b="1" dirty="0">
                <a:ln/>
                <a:solidFill>
                  <a:srgbClr val="6A066A"/>
                </a:solidFill>
                <a:latin typeface="Calibri" panose="020F0502020204030204" pitchFamily="34" charset="0"/>
              </a:rPr>
              <a:t>school districts</a:t>
            </a:r>
            <a:r>
              <a:rPr lang="en-US" sz="2800" b="1" dirty="0">
                <a:ln/>
                <a:solidFill>
                  <a:srgbClr val="6A066A"/>
                </a:solidFill>
                <a:effectLst>
                  <a:outerShdw blurRad="38100" dist="38100" dir="2700000" algn="tl">
                    <a:srgbClr val="000000">
                      <a:alpha val="43137"/>
                    </a:srgbClr>
                  </a:outerShdw>
                </a:effectLst>
                <a:latin typeface="Calibri" panose="020F0502020204030204" pitchFamily="34" charset="0"/>
              </a:rPr>
              <a:t>	</a:t>
            </a:r>
            <a:endParaRPr lang="en-US" sz="4400" dirty="0">
              <a:latin typeface="Corbel" panose="020B0503020204020204" pitchFamily="34" charset="0"/>
              <a:cs typeface="Arial" charset="0"/>
            </a:endParaRPr>
          </a:p>
        </p:txBody>
      </p:sp>
      <p:sp>
        <p:nvSpPr>
          <p:cNvPr id="4" name="Rectangle 3"/>
          <p:cNvSpPr/>
          <p:nvPr/>
        </p:nvSpPr>
        <p:spPr>
          <a:xfrm>
            <a:off x="-2290" y="151123"/>
            <a:ext cx="12192000" cy="769441"/>
          </a:xfrm>
          <a:prstGeom prst="rect">
            <a:avLst/>
          </a:prstGeom>
        </p:spPr>
        <p:txBody>
          <a:bodyPr wrap="square">
            <a:spAutoFit/>
          </a:bodyPr>
          <a:lstStyle/>
          <a:p>
            <a:pPr lvl="0" algn="ctr">
              <a:spcBef>
                <a:spcPct val="0"/>
              </a:spcBef>
              <a:tabLst>
                <a:tab pos="457200" algn="l"/>
              </a:tabLst>
              <a:defRPr/>
            </a:pP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B</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oard </a:t>
            </a: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O</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f  </a:t>
            </a: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C</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ooperative </a:t>
            </a: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E</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ducational </a:t>
            </a: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S</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ervices</a:t>
            </a:r>
          </a:p>
        </p:txBody>
      </p:sp>
      <p:graphicFrame>
        <p:nvGraphicFramePr>
          <p:cNvPr id="3" name="Table 2"/>
          <p:cNvGraphicFramePr>
            <a:graphicFrameLocks noGrp="1"/>
          </p:cNvGraphicFramePr>
          <p:nvPr>
            <p:extLst>
              <p:ext uri="{D42A27DB-BD31-4B8C-83A1-F6EECF244321}">
                <p14:modId xmlns:p14="http://schemas.microsoft.com/office/powerpoint/2010/main" val="1027120418"/>
              </p:ext>
            </p:extLst>
          </p:nvPr>
        </p:nvGraphicFramePr>
        <p:xfrm>
          <a:off x="1625600" y="2679700"/>
          <a:ext cx="8661400" cy="3937000"/>
        </p:xfrm>
        <a:graphic>
          <a:graphicData uri="http://schemas.openxmlformats.org/drawingml/2006/table">
            <a:tbl>
              <a:tblPr firstRow="1" bandRow="1">
                <a:tableStyleId>{5C22544A-7EE6-4342-B048-85BDC9FD1C3A}</a:tableStyleId>
              </a:tblPr>
              <a:tblGrid>
                <a:gridCol w="5098807">
                  <a:extLst>
                    <a:ext uri="{9D8B030D-6E8A-4147-A177-3AD203B41FA5}">
                      <a16:colId xmlns:a16="http://schemas.microsoft.com/office/drawing/2014/main" val="20000"/>
                    </a:ext>
                  </a:extLst>
                </a:gridCol>
                <a:gridCol w="3562593">
                  <a:extLst>
                    <a:ext uri="{9D8B030D-6E8A-4147-A177-3AD203B41FA5}">
                      <a16:colId xmlns:a16="http://schemas.microsoft.com/office/drawing/2014/main" val="20001"/>
                    </a:ext>
                  </a:extLst>
                </a:gridCol>
              </a:tblGrid>
              <a:tr h="3937000">
                <a:tc>
                  <a:txBody>
                    <a:bodyPr/>
                    <a:lstStyle/>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Adams County</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Centennial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Colorado River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East Central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Education reEnvisioned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Expeditionary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Front Range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Grand Valley BOCES</a:t>
                      </a:r>
                    </a:p>
                    <a:p>
                      <a:pPr marL="515938" marR="0" lvl="2" indent="-515938" algn="l" defTabSz="914400" rtl="0" eaLnBrk="1" fontAlgn="auto" latinLnBrk="0" hangingPunct="1">
                        <a:lnSpc>
                          <a:spcPct val="100000"/>
                        </a:lnSpc>
                        <a:spcBef>
                          <a:spcPts val="0"/>
                        </a:spcBef>
                        <a:spcAft>
                          <a:spcPts val="0"/>
                        </a:spcAft>
                        <a:buClr>
                          <a:srgbClr val="6A066A"/>
                        </a:buClr>
                        <a:buSzTx/>
                        <a:buFont typeface="Wingdings" panose="05000000000000000000" pitchFamily="2" charset="2"/>
                        <a:buChar char="Ø"/>
                        <a:tabLst/>
                        <a:defRPr/>
                      </a:pPr>
                      <a:r>
                        <a:rPr lang="en-US" sz="2200" b="1" kern="1200" baseline="0" dirty="0">
                          <a:ln/>
                          <a:solidFill>
                            <a:srgbClr val="6A066A"/>
                          </a:solidFill>
                          <a:effectLst/>
                          <a:latin typeface="Calibri" panose="020F0502020204030204" pitchFamily="34" charset="0"/>
                          <a:ea typeface="+mn-ea"/>
                          <a:cs typeface="+mn-cs"/>
                        </a:rPr>
                        <a:t>Mountain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Mt. Evans BOCES</a:t>
                      </a:r>
                    </a:p>
                    <a:p>
                      <a:pPr marL="515938" marR="0" lvl="2" indent="-515938" algn="l" defTabSz="914400" rtl="0" eaLnBrk="1" fontAlgn="auto" latinLnBrk="0" hangingPunct="1">
                        <a:lnSpc>
                          <a:spcPct val="100000"/>
                        </a:lnSpc>
                        <a:spcBef>
                          <a:spcPts val="0"/>
                        </a:spcBef>
                        <a:spcAft>
                          <a:spcPts val="0"/>
                        </a:spcAft>
                        <a:buClr>
                          <a:srgbClr val="6A066A"/>
                        </a:buClr>
                        <a:buSzTx/>
                        <a:buFont typeface="Wingdings" panose="05000000000000000000" pitchFamily="2" charset="2"/>
                        <a:buChar char="Ø"/>
                        <a:tabLst/>
                        <a:defRPr/>
                      </a:pPr>
                      <a:r>
                        <a:rPr lang="en-US" sz="2200" b="1" kern="1200" baseline="0" dirty="0">
                          <a:ln/>
                          <a:solidFill>
                            <a:srgbClr val="6A066A"/>
                          </a:solidFill>
                          <a:effectLst/>
                          <a:latin typeface="Calibri" panose="020F0502020204030204" pitchFamily="34" charset="0"/>
                          <a:ea typeface="+mn-ea"/>
                          <a:cs typeface="+mn-cs"/>
                        </a:rPr>
                        <a:t>Northeast BOCES</a:t>
                      </a:r>
                    </a:p>
                  </a:txBody>
                  <a:tcPr>
                    <a:noFill/>
                  </a:tcPr>
                </a:tc>
                <a:tc>
                  <a:txBody>
                    <a:bodyPr/>
                    <a:lstStyle/>
                    <a:p>
                      <a:pPr marL="512763" lvl="2" indent="-512763" algn="l" defTabSz="914400" rtl="0" eaLnBrk="1" latinLnBrk="0" hangingPunct="1">
                        <a:buClr>
                          <a:srgbClr val="6A066A"/>
                        </a:buClr>
                        <a:buFont typeface="Wingdings" panose="05000000000000000000" pitchFamily="2" charset="2"/>
                        <a:buChar char="Ø"/>
                        <a:defRPr/>
                      </a:pPr>
                      <a:r>
                        <a:rPr lang="en-US" sz="2200" b="1" kern="1200" dirty="0">
                          <a:ln/>
                          <a:solidFill>
                            <a:srgbClr val="6A066A"/>
                          </a:solidFill>
                          <a:effectLst/>
                          <a:latin typeface="Calibri" panose="020F0502020204030204" pitchFamily="34" charset="0"/>
                          <a:ea typeface="+mn-ea"/>
                          <a:cs typeface="+mn-cs"/>
                        </a:rPr>
                        <a:t>Northwest BOCES</a:t>
                      </a:r>
                    </a:p>
                    <a:p>
                      <a:pPr marL="512763" lvl="2" indent="-512763" algn="l" defTabSz="914400" rtl="0" eaLnBrk="1" latinLnBrk="0" hangingPunct="1">
                        <a:buClr>
                          <a:srgbClr val="6A066A"/>
                        </a:buClr>
                        <a:buFont typeface="Wingdings" panose="05000000000000000000" pitchFamily="2" charset="2"/>
                        <a:buChar char="Ø"/>
                        <a:defRPr/>
                      </a:pPr>
                      <a:r>
                        <a:rPr lang="en-US" sz="2200" b="1" kern="1200" dirty="0">
                          <a:ln/>
                          <a:solidFill>
                            <a:srgbClr val="6A066A"/>
                          </a:solidFill>
                          <a:effectLst/>
                          <a:latin typeface="Calibri" panose="020F0502020204030204" pitchFamily="34" charset="0"/>
                          <a:ea typeface="+mn-ea"/>
                          <a:cs typeface="+mn-cs"/>
                        </a:rPr>
                        <a:t>Pikes Peak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dirty="0">
                          <a:ln/>
                          <a:solidFill>
                            <a:srgbClr val="6A066A"/>
                          </a:solidFill>
                          <a:effectLst/>
                          <a:latin typeface="Calibri" panose="020F0502020204030204" pitchFamily="34" charset="0"/>
                          <a:ea typeface="+mn-ea"/>
                          <a:cs typeface="+mn-cs"/>
                        </a:rPr>
                        <a:t>Rio</a:t>
                      </a:r>
                      <a:r>
                        <a:rPr lang="en-US" sz="2200" b="1" kern="1200" baseline="0" dirty="0">
                          <a:ln/>
                          <a:solidFill>
                            <a:srgbClr val="6A066A"/>
                          </a:solidFill>
                          <a:effectLst/>
                          <a:latin typeface="Calibri" panose="020F0502020204030204" pitchFamily="34" charset="0"/>
                          <a:ea typeface="+mn-ea"/>
                          <a:cs typeface="+mn-cs"/>
                        </a:rPr>
                        <a:t> Blanco BOCES</a:t>
                      </a:r>
                      <a:r>
                        <a:rPr lang="en-US" sz="2200" b="1" kern="1200" dirty="0">
                          <a:ln/>
                          <a:solidFill>
                            <a:srgbClr val="6A066A"/>
                          </a:solidFill>
                          <a:effectLst/>
                          <a:latin typeface="Calibri" panose="020F0502020204030204" pitchFamily="34" charset="0"/>
                          <a:ea typeface="+mn-ea"/>
                          <a:cs typeface="+mn-cs"/>
                        </a:rPr>
                        <a:t> </a:t>
                      </a:r>
                    </a:p>
                    <a:p>
                      <a:pPr marL="515938" lvl="2" indent="-515938" algn="l" defTabSz="914400" rtl="0" eaLnBrk="1" latinLnBrk="0" hangingPunct="1">
                        <a:buClr>
                          <a:srgbClr val="6A066A"/>
                        </a:buClr>
                        <a:buFont typeface="Wingdings" panose="05000000000000000000" pitchFamily="2" charset="2"/>
                        <a:buChar char="Ø"/>
                        <a:defRPr/>
                      </a:pPr>
                      <a:r>
                        <a:rPr lang="en-US" sz="2200" b="1" kern="1200" dirty="0">
                          <a:ln/>
                          <a:solidFill>
                            <a:srgbClr val="6A066A"/>
                          </a:solidFill>
                          <a:effectLst/>
                          <a:latin typeface="Calibri" panose="020F0502020204030204" pitchFamily="34" charset="0"/>
                          <a:ea typeface="+mn-ea"/>
                          <a:cs typeface="+mn-cs"/>
                        </a:rPr>
                        <a:t>San</a:t>
                      </a:r>
                      <a:r>
                        <a:rPr lang="en-US" sz="2200" b="1" kern="1200" baseline="0" dirty="0">
                          <a:ln/>
                          <a:solidFill>
                            <a:srgbClr val="6A066A"/>
                          </a:solidFill>
                          <a:effectLst/>
                          <a:latin typeface="Calibri" panose="020F0502020204030204" pitchFamily="34" charset="0"/>
                          <a:ea typeface="+mn-ea"/>
                          <a:cs typeface="+mn-cs"/>
                        </a:rPr>
                        <a:t> Juan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San Luis Valley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Santa Fe Trail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South Central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Southeastern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Uncompaghre BOCES</a:t>
                      </a:r>
                    </a:p>
                    <a:p>
                      <a:pPr marL="515938" lvl="2" indent="-515938" algn="l" defTabSz="914400" rtl="0" eaLnBrk="1" latinLnBrk="0" hangingPunct="1">
                        <a:buClr>
                          <a:srgbClr val="6A066A"/>
                        </a:buClr>
                        <a:buFont typeface="Wingdings" panose="05000000000000000000" pitchFamily="2" charset="2"/>
                        <a:buChar char="Ø"/>
                        <a:defRPr/>
                      </a:pPr>
                      <a:r>
                        <a:rPr lang="en-US" sz="2200" b="1" kern="1200" baseline="0" dirty="0">
                          <a:ln/>
                          <a:solidFill>
                            <a:srgbClr val="6A066A"/>
                          </a:solidFill>
                          <a:effectLst/>
                          <a:latin typeface="Calibri" panose="020F0502020204030204" pitchFamily="34" charset="0"/>
                          <a:ea typeface="+mn-ea"/>
                          <a:cs typeface="+mn-cs"/>
                        </a:rPr>
                        <a:t>Ute Pass BOCES</a:t>
                      </a:r>
                      <a:endParaRPr lang="en-US" sz="2200" b="1" kern="1200" dirty="0">
                        <a:ln/>
                        <a:solidFill>
                          <a:srgbClr val="6A066A"/>
                        </a:solidFill>
                        <a:effectLst/>
                        <a:latin typeface="Calibri" panose="020F0502020204030204" pitchFamily="34" charset="0"/>
                        <a:ea typeface="+mn-ea"/>
                        <a:cs typeface="+mn-cs"/>
                      </a:endParaRPr>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0646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690" y="570223"/>
            <a:ext cx="12192000" cy="769441"/>
          </a:xfrm>
          <a:prstGeom prst="rect">
            <a:avLst/>
          </a:prstGeom>
        </p:spPr>
        <p:txBody>
          <a:bodyPr wrap="square">
            <a:spAutoFit/>
          </a:bodyPr>
          <a:lstStyle/>
          <a:p>
            <a:pPr lvl="0" algn="ctr">
              <a:spcBef>
                <a:spcPct val="0"/>
              </a:spcBef>
              <a:tabLst>
                <a:tab pos="457200" algn="l"/>
              </a:tabLst>
              <a:defRPr/>
            </a:pP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B</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oard </a:t>
            </a: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O</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f  </a:t>
            </a: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C</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ooperative </a:t>
            </a: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E</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ducational </a:t>
            </a:r>
            <a:r>
              <a:rPr lang="en-US" sz="4400" b="1" u="sng" dirty="0">
                <a:ln/>
                <a:solidFill>
                  <a:srgbClr val="FF0000"/>
                </a:solidFill>
                <a:effectLst>
                  <a:outerShdw blurRad="38100" dist="38100" dir="2700000" algn="tl">
                    <a:srgbClr val="000000">
                      <a:alpha val="43137"/>
                    </a:srgbClr>
                  </a:outerShdw>
                </a:effectLst>
                <a:latin typeface="Arial Rounded MT Bold" panose="020F0704030504030204" pitchFamily="34" charset="0"/>
              </a:rPr>
              <a:t>S</a:t>
            </a: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ervices</a:t>
            </a:r>
          </a:p>
        </p:txBody>
      </p:sp>
      <p:sp>
        <p:nvSpPr>
          <p:cNvPr id="7" name="Rectangle 4"/>
          <p:cNvSpPr>
            <a:spLocks noChangeArrowheads="1"/>
          </p:cNvSpPr>
          <p:nvPr/>
        </p:nvSpPr>
        <p:spPr bwMode="auto">
          <a:xfrm>
            <a:off x="691159" y="2234729"/>
            <a:ext cx="11232629" cy="3108543"/>
          </a:xfrm>
          <a:prstGeom prst="rect">
            <a:avLst/>
          </a:prstGeom>
          <a:noFill/>
          <a:ln>
            <a:noFill/>
          </a:ln>
        </p:spPr>
        <p:txBody>
          <a:bodyPr wrap="square">
            <a:spAutoFit/>
          </a:bodyPr>
          <a:lstStyle/>
          <a:p>
            <a:pPr marL="365760"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Two or more school districts </a:t>
            </a:r>
            <a:r>
              <a:rPr lang="en-US" sz="2800" b="1" u="sng" dirty="0">
                <a:ln/>
                <a:solidFill>
                  <a:srgbClr val="6A066A"/>
                </a:solidFill>
                <a:latin typeface="Calibri" panose="020F0502020204030204" pitchFamily="34" charset="0"/>
              </a:rPr>
              <a:t>or</a:t>
            </a:r>
            <a:r>
              <a:rPr lang="en-US" sz="2800" b="1" dirty="0">
                <a:ln/>
                <a:solidFill>
                  <a:srgbClr val="6A066A"/>
                </a:solidFill>
                <a:latin typeface="Calibri" panose="020F0502020204030204" pitchFamily="34" charset="0"/>
              </a:rPr>
              <a:t> one or more school districts and a higher education institution may form a BOCES</a:t>
            </a:r>
          </a:p>
          <a:p>
            <a:pPr marL="365760" indent="-365760">
              <a:buClr>
                <a:srgbClr val="6A066A"/>
              </a:buClr>
              <a:buFont typeface="Arial" panose="020B0604020202020204" pitchFamily="34" charset="0"/>
              <a:buChar char="•"/>
              <a:defRPr/>
            </a:pPr>
            <a:endParaRPr lang="en-US" sz="2800" b="1" dirty="0">
              <a:ln/>
              <a:solidFill>
                <a:srgbClr val="6A066A"/>
              </a:solidFill>
              <a:latin typeface="Calibri" panose="020F0502020204030204" pitchFamily="34" charset="0"/>
            </a:endParaRPr>
          </a:p>
          <a:p>
            <a:pPr marL="365760"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Administrative Units (AU) were created in 1973 under the Exceptional Children’s Educational Act (</a:t>
            </a:r>
            <a:r>
              <a:rPr lang="en-US" sz="2800" b="1" dirty="0" err="1">
                <a:ln/>
                <a:solidFill>
                  <a:srgbClr val="6A066A"/>
                </a:solidFill>
                <a:latin typeface="Calibri" panose="020F0502020204030204" pitchFamily="34" charset="0"/>
              </a:rPr>
              <a:t>ECEA</a:t>
            </a:r>
            <a:r>
              <a:rPr lang="en-US" sz="2800" b="1" dirty="0">
                <a:ln/>
                <a:solidFill>
                  <a:srgbClr val="6A066A"/>
                </a:solidFill>
                <a:latin typeface="Calibri" panose="020F0502020204030204" pitchFamily="34" charset="0"/>
              </a:rPr>
              <a:t>)</a:t>
            </a:r>
          </a:p>
          <a:p>
            <a:pPr marL="365760" indent="-365760">
              <a:buClr>
                <a:srgbClr val="6A066A"/>
              </a:buClr>
              <a:buFont typeface="Arial" panose="020B0604020202020204" pitchFamily="34" charset="0"/>
              <a:buChar char="•"/>
              <a:defRPr/>
            </a:pPr>
            <a:endParaRPr lang="en-US" sz="2800" b="1" dirty="0">
              <a:ln/>
              <a:solidFill>
                <a:srgbClr val="6A066A"/>
              </a:solidFill>
              <a:latin typeface="Calibri" panose="020F0502020204030204" pitchFamily="34" charset="0"/>
            </a:endParaRPr>
          </a:p>
          <a:p>
            <a:pPr marL="365760"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BOCES can be an AU – not all BOCES are </a:t>
            </a:r>
            <a:r>
              <a:rPr lang="en-US" sz="2800" b="1" dirty="0" err="1">
                <a:ln/>
                <a:solidFill>
                  <a:srgbClr val="6A066A"/>
                </a:solidFill>
                <a:latin typeface="Calibri" panose="020F0502020204030204" pitchFamily="34" charset="0"/>
              </a:rPr>
              <a:t>AU’s</a:t>
            </a:r>
            <a:endParaRPr lang="en-US" sz="2800" b="1" dirty="0">
              <a:ln/>
              <a:solidFill>
                <a:srgbClr val="6A066A"/>
              </a:solidFill>
              <a:latin typeface="Calibri" panose="020F0502020204030204" pitchFamily="34" charset="0"/>
            </a:endParaRPr>
          </a:p>
        </p:txBody>
      </p:sp>
    </p:spTree>
    <p:extLst>
      <p:ext uri="{BB962C8B-B14F-4D97-AF65-F5344CB8AC3E}">
        <p14:creationId xmlns:p14="http://schemas.microsoft.com/office/powerpoint/2010/main" val="277855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2915" y="2324966"/>
            <a:ext cx="8687063" cy="4401205"/>
          </a:xfrm>
          <a:prstGeom prst="rect">
            <a:avLst/>
          </a:prstGeom>
        </p:spPr>
        <p:txBody>
          <a:bodyPr wrap="square">
            <a:spAutoFit/>
          </a:bodyPr>
          <a:lstStyle/>
          <a:p>
            <a:pPr marL="365760" lvl="1"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School District</a:t>
            </a:r>
          </a:p>
          <a:p>
            <a:pPr marL="365760" lvl="1" indent="-365760">
              <a:buClr>
                <a:srgbClr val="6A066A"/>
              </a:buClr>
              <a:buFont typeface="Arial" panose="020B0604020202020204" pitchFamily="34" charset="0"/>
              <a:buChar char="•"/>
              <a:defRPr/>
            </a:pPr>
            <a:endParaRPr lang="en-US" sz="2800" b="1" dirty="0">
              <a:ln/>
              <a:solidFill>
                <a:srgbClr val="6A066A"/>
              </a:solidFill>
              <a:latin typeface="Calibri" panose="020F0502020204030204" pitchFamily="34" charset="0"/>
            </a:endParaRPr>
          </a:p>
          <a:p>
            <a:pPr marL="365760" lvl="1"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BOCES</a:t>
            </a:r>
          </a:p>
          <a:p>
            <a:pPr marL="365760" lvl="1" indent="-365760">
              <a:buClr>
                <a:srgbClr val="6A066A"/>
              </a:buClr>
              <a:buFont typeface="Arial" panose="020B0604020202020204" pitchFamily="34" charset="0"/>
              <a:buChar char="•"/>
              <a:defRPr/>
            </a:pPr>
            <a:endParaRPr lang="en-US" sz="2800" b="1" dirty="0">
              <a:ln/>
              <a:solidFill>
                <a:srgbClr val="6A066A"/>
              </a:solidFill>
              <a:latin typeface="Calibri" panose="020F0502020204030204" pitchFamily="34" charset="0"/>
            </a:endParaRPr>
          </a:p>
          <a:p>
            <a:pPr marL="365760" lvl="1"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State Charter School Institute</a:t>
            </a:r>
          </a:p>
          <a:p>
            <a:pPr marL="0" lvl="1">
              <a:buClr>
                <a:srgbClr val="6A066A"/>
              </a:buClr>
              <a:defRPr/>
            </a:pPr>
            <a:endParaRPr lang="en-US" sz="2800" b="1" dirty="0">
              <a:ln/>
              <a:solidFill>
                <a:srgbClr val="6A066A"/>
              </a:solidFill>
              <a:latin typeface="Calibri" panose="020F0502020204030204" pitchFamily="34" charset="0"/>
            </a:endParaRPr>
          </a:p>
          <a:p>
            <a:pPr marL="365760" lvl="1"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Duties of an Administrative Unit</a:t>
            </a:r>
          </a:p>
          <a:p>
            <a:pPr marL="914400" lvl="3" indent="-457200">
              <a:buClr>
                <a:srgbClr val="6A066A"/>
              </a:buClr>
              <a:buFont typeface="Wingdings" panose="05000000000000000000" pitchFamily="2" charset="2"/>
              <a:buChar char="ü"/>
              <a:defRPr/>
            </a:pPr>
            <a:r>
              <a:rPr lang="en-US" sz="2800" b="1" dirty="0">
                <a:ln/>
                <a:solidFill>
                  <a:srgbClr val="6A066A"/>
                </a:solidFill>
                <a:latin typeface="Calibri" panose="020F0502020204030204" pitchFamily="34" charset="0"/>
              </a:rPr>
              <a:t>Provide SPED services</a:t>
            </a:r>
          </a:p>
          <a:p>
            <a:pPr marL="914400" lvl="3" indent="-457200">
              <a:buClr>
                <a:srgbClr val="6A066A"/>
              </a:buClr>
              <a:buFont typeface="Wingdings" panose="05000000000000000000" pitchFamily="2" charset="2"/>
              <a:buChar char="ü"/>
              <a:defRPr/>
            </a:pPr>
            <a:r>
              <a:rPr lang="en-US" sz="2800" b="1" dirty="0">
                <a:ln/>
                <a:solidFill>
                  <a:srgbClr val="6A066A"/>
                </a:solidFill>
                <a:latin typeface="Calibri" panose="020F0502020204030204" pitchFamily="34" charset="0"/>
              </a:rPr>
              <a:t>Responsible for administering rules</a:t>
            </a:r>
          </a:p>
          <a:p>
            <a:pPr marL="914400" lvl="3" indent="-457200">
              <a:buClr>
                <a:srgbClr val="6A066A"/>
              </a:buClr>
              <a:buFont typeface="Wingdings" panose="05000000000000000000" pitchFamily="2" charset="2"/>
              <a:buChar char="ü"/>
              <a:defRPr/>
            </a:pPr>
            <a:r>
              <a:rPr lang="en-US" sz="2800" b="1" dirty="0">
                <a:ln/>
                <a:solidFill>
                  <a:srgbClr val="6A066A"/>
                </a:solidFill>
                <a:latin typeface="Calibri" panose="020F0502020204030204" pitchFamily="34" charset="0"/>
              </a:rPr>
              <a:t>Approved by CDE</a:t>
            </a:r>
          </a:p>
        </p:txBody>
      </p:sp>
      <p:sp>
        <p:nvSpPr>
          <p:cNvPr id="3" name="Rectangle 2"/>
          <p:cNvSpPr/>
          <p:nvPr/>
        </p:nvSpPr>
        <p:spPr>
          <a:xfrm>
            <a:off x="-89234" y="657726"/>
            <a:ext cx="12171363" cy="1421928"/>
          </a:xfrm>
          <a:prstGeom prst="rect">
            <a:avLst/>
          </a:prstGeom>
        </p:spPr>
        <p:txBody>
          <a:bodyPr wrap="square">
            <a:spAutoFit/>
          </a:bodyPr>
          <a:lstStyle/>
          <a:p>
            <a:pPr algn="ctr">
              <a:lnSpc>
                <a:spcPct val="90000"/>
              </a:lnSpc>
              <a:spcBef>
                <a:spcPct val="0"/>
              </a:spcBef>
              <a:tabLst>
                <a:tab pos="457200" algn="l"/>
              </a:tabLst>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Administrative Unit Definition </a:t>
            </a:r>
          </a:p>
          <a:p>
            <a:pPr algn="ctr">
              <a:lnSpc>
                <a:spcPct val="90000"/>
              </a:lnSpc>
              <a:spcBef>
                <a:spcPct val="0"/>
              </a:spcBef>
              <a:tabLst>
                <a:tab pos="457200" algn="l"/>
              </a:tabLst>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(ECEA Rules 2.02)</a:t>
            </a:r>
          </a:p>
        </p:txBody>
      </p:sp>
    </p:spTree>
    <p:extLst>
      <p:ext uri="{BB962C8B-B14F-4D97-AF65-F5344CB8AC3E}">
        <p14:creationId xmlns:p14="http://schemas.microsoft.com/office/powerpoint/2010/main" val="412510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9161" y="2215521"/>
            <a:ext cx="9982200" cy="2246769"/>
          </a:xfrm>
          <a:prstGeom prst="rect">
            <a:avLst/>
          </a:prstGeom>
        </p:spPr>
        <p:txBody>
          <a:bodyPr wrap="square">
            <a:spAutoFit/>
          </a:bodyPr>
          <a:lstStyle/>
          <a:p>
            <a:pPr marL="365760" lvl="1"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Sufficient size &amp; geographic makeup</a:t>
            </a:r>
          </a:p>
          <a:p>
            <a:pPr marL="365760" lvl="1" indent="-365760">
              <a:buClr>
                <a:srgbClr val="6A066A"/>
              </a:buClr>
              <a:buFont typeface="Arial" panose="020B0604020202020204" pitchFamily="34" charset="0"/>
              <a:buChar char="•"/>
              <a:defRPr/>
            </a:pPr>
            <a:endParaRPr lang="en-US" sz="2800" b="1" dirty="0">
              <a:ln/>
              <a:solidFill>
                <a:srgbClr val="6A066A"/>
              </a:solidFill>
              <a:latin typeface="Calibri" panose="020F0502020204030204" pitchFamily="34" charset="0"/>
            </a:endParaRPr>
          </a:p>
          <a:p>
            <a:pPr marL="365760" lvl="1"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Fulfill ECEA obligations and rules</a:t>
            </a:r>
          </a:p>
          <a:p>
            <a:pPr marL="365760" lvl="1" indent="-365760">
              <a:buClr>
                <a:srgbClr val="6A066A"/>
              </a:buClr>
              <a:buFont typeface="Arial" panose="020B0604020202020204" pitchFamily="34" charset="0"/>
              <a:buChar char="•"/>
              <a:defRPr/>
            </a:pPr>
            <a:endParaRPr lang="en-US" sz="2800" b="1" dirty="0">
              <a:ln/>
              <a:solidFill>
                <a:srgbClr val="6A066A"/>
              </a:solidFill>
              <a:latin typeface="Calibri" panose="020F0502020204030204" pitchFamily="34" charset="0"/>
            </a:endParaRPr>
          </a:p>
          <a:p>
            <a:pPr marL="365760" lvl="1" indent="-365760">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Effective &amp; Efficient</a:t>
            </a:r>
          </a:p>
        </p:txBody>
      </p:sp>
      <p:sp>
        <p:nvSpPr>
          <p:cNvPr id="4" name="Rectangle 3"/>
          <p:cNvSpPr/>
          <p:nvPr/>
        </p:nvSpPr>
        <p:spPr>
          <a:xfrm>
            <a:off x="0" y="986590"/>
            <a:ext cx="11963400" cy="757130"/>
          </a:xfrm>
          <a:prstGeom prst="rect">
            <a:avLst/>
          </a:prstGeom>
        </p:spPr>
        <p:txBody>
          <a:bodyPr wrap="square">
            <a:spAutoFit/>
          </a:bodyPr>
          <a:lstStyle/>
          <a:p>
            <a:pPr lvl="0" algn="ctr">
              <a:lnSpc>
                <a:spcPct val="90000"/>
              </a:lnSpc>
              <a:spcBef>
                <a:spcPct val="0"/>
              </a:spcBef>
              <a:tabLst>
                <a:tab pos="457200" algn="l"/>
              </a:tabLst>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AU Qualifications (ECEA Rules 3.01)</a:t>
            </a:r>
          </a:p>
        </p:txBody>
      </p:sp>
    </p:spTree>
    <p:extLst>
      <p:ext uri="{BB962C8B-B14F-4D97-AF65-F5344CB8AC3E}">
        <p14:creationId xmlns:p14="http://schemas.microsoft.com/office/powerpoint/2010/main" val="332892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19289" y="587619"/>
            <a:ext cx="12188825"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rPr>
              <a:t>Presentation by the</a:t>
            </a:r>
          </a:p>
          <a:p>
            <a:pPr algn="ctr" eaLnBrk="1" hangingPunct="1">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rPr>
              <a:t>Colorado BOCES Association</a:t>
            </a:r>
          </a:p>
          <a:p>
            <a:pPr algn="ctr" eaLnBrk="1" hangingPunct="1">
              <a:lnSpc>
                <a:spcPct val="90000"/>
              </a:lnSpc>
              <a:spcBef>
                <a:spcPct val="0"/>
              </a:spcBef>
              <a:tabLst>
                <a:tab pos="457200" algn="l"/>
              </a:tabLst>
            </a:pPr>
            <a:endPar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endParaRPr>
          </a:p>
          <a:p>
            <a:pPr algn="ctr" eaLnBrk="1" hangingPunct="1">
              <a:lnSpc>
                <a:spcPct val="90000"/>
              </a:lnSpc>
              <a:spcBef>
                <a:spcPct val="0"/>
              </a:spcBef>
              <a:tabLst>
                <a:tab pos="457200" algn="l"/>
              </a:tabLst>
            </a:pPr>
            <a:endPar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endParaRPr>
          </a:p>
          <a:p>
            <a:pPr algn="ctr" eaLnBrk="1" hangingPunct="1">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rPr>
              <a:t>83rd Annual CASB Convention</a:t>
            </a:r>
          </a:p>
          <a:p>
            <a:pPr algn="ctr" eaLnBrk="1" hangingPunct="1">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rPr>
              <a:t>The Broadmoor Hotel</a:t>
            </a:r>
          </a:p>
          <a:p>
            <a:pPr algn="ctr" eaLnBrk="1" hangingPunct="1">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rPr>
              <a:t> Colorado Springs, Colorado</a:t>
            </a:r>
          </a:p>
          <a:p>
            <a:pPr algn="ctr" eaLnBrk="1" hangingPunct="1">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cs typeface="+mn-cs"/>
              </a:rPr>
              <a:t>December 8, 2023</a:t>
            </a:r>
          </a:p>
        </p:txBody>
      </p:sp>
    </p:spTree>
    <p:extLst>
      <p:ext uri="{BB962C8B-B14F-4D97-AF65-F5344CB8AC3E}">
        <p14:creationId xmlns:p14="http://schemas.microsoft.com/office/powerpoint/2010/main" val="239183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9594" y="697231"/>
            <a:ext cx="6195671" cy="757130"/>
          </a:xfrm>
          <a:prstGeom prst="rect">
            <a:avLst/>
          </a:prstGeom>
        </p:spPr>
        <p:txBody>
          <a:bodyPr wrap="none">
            <a:spAutoFit/>
          </a:bodyPr>
          <a:lstStyle/>
          <a:p>
            <a:pPr algn="ctr">
              <a:lnSpc>
                <a:spcPct val="90000"/>
              </a:lnSpc>
              <a:spcBef>
                <a:spcPct val="0"/>
              </a:spcBef>
              <a:tabLst>
                <a:tab pos="457200" algn="l"/>
              </a:tabLst>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BOCES Governance</a:t>
            </a:r>
          </a:p>
        </p:txBody>
      </p:sp>
      <p:sp>
        <p:nvSpPr>
          <p:cNvPr id="3" name="Rectangle 2"/>
          <p:cNvSpPr/>
          <p:nvPr/>
        </p:nvSpPr>
        <p:spPr>
          <a:xfrm>
            <a:off x="773429" y="2268354"/>
            <a:ext cx="11125200" cy="2246769"/>
          </a:xfrm>
          <a:prstGeom prst="rect">
            <a:avLst/>
          </a:prstGeom>
        </p:spPr>
        <p:txBody>
          <a:bodyPr wrap="square">
            <a:spAutoFit/>
          </a:bodyPr>
          <a:lstStyle/>
          <a:p>
            <a:pPr marL="365760" lvl="1" indent="-365760">
              <a:spcBef>
                <a:spcPct val="0"/>
              </a:spcBef>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Governed  by a Board of Directors which determines all BOCES policies and has the same duties as a local school district board of education.</a:t>
            </a:r>
          </a:p>
          <a:p>
            <a:pPr marL="365760" lvl="1" indent="-365760">
              <a:spcBef>
                <a:spcPct val="0"/>
              </a:spcBef>
              <a:buClr>
                <a:srgbClr val="6A066A"/>
              </a:buClr>
              <a:buFont typeface="Arial" panose="020B0604020202020204" pitchFamily="34" charset="0"/>
              <a:buChar char="•"/>
              <a:defRPr/>
            </a:pPr>
            <a:endParaRPr lang="en-US" sz="2800" b="1" dirty="0">
              <a:ln/>
              <a:solidFill>
                <a:srgbClr val="6A066A"/>
              </a:solidFill>
              <a:latin typeface="Calibri" panose="020F0502020204030204" pitchFamily="34" charset="0"/>
            </a:endParaRPr>
          </a:p>
          <a:p>
            <a:pPr marL="365760" lvl="1" indent="-365760">
              <a:spcBef>
                <a:spcPct val="0"/>
              </a:spcBef>
              <a:buClr>
                <a:srgbClr val="6A066A"/>
              </a:buClr>
              <a:buFont typeface="Arial" panose="020B0604020202020204" pitchFamily="34" charset="0"/>
              <a:buChar char="•"/>
              <a:defRPr/>
            </a:pPr>
            <a:r>
              <a:rPr lang="en-US" sz="2800" b="1" dirty="0">
                <a:ln/>
                <a:solidFill>
                  <a:srgbClr val="6A066A"/>
                </a:solidFill>
                <a:latin typeface="Calibri" panose="020F0502020204030204" pitchFamily="34" charset="0"/>
              </a:rPr>
              <a:t>Each member district appoints one or more members of its board to the BOCES Board of Directors.</a:t>
            </a:r>
          </a:p>
        </p:txBody>
      </p:sp>
    </p:spTree>
    <p:extLst>
      <p:ext uri="{BB962C8B-B14F-4D97-AF65-F5344CB8AC3E}">
        <p14:creationId xmlns:p14="http://schemas.microsoft.com/office/powerpoint/2010/main" val="97984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8970" y="699704"/>
            <a:ext cx="9431621" cy="757130"/>
          </a:xfrm>
          <a:prstGeom prst="rect">
            <a:avLst/>
          </a:prstGeom>
        </p:spPr>
        <p:txBody>
          <a:bodyPr wrap="none">
            <a:spAutoFit/>
          </a:bodyPr>
          <a:lstStyle/>
          <a:p>
            <a:pPr algn="ctr">
              <a:lnSpc>
                <a:spcPct val="90000"/>
              </a:lnSpc>
              <a:spcBef>
                <a:spcPct val="0"/>
              </a:spcBef>
              <a:tabLst>
                <a:tab pos="457200" algn="l"/>
              </a:tabLst>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BOCES Board Responsibilities:</a:t>
            </a:r>
          </a:p>
        </p:txBody>
      </p:sp>
      <p:sp>
        <p:nvSpPr>
          <p:cNvPr id="3" name="Rectangle 2"/>
          <p:cNvSpPr/>
          <p:nvPr/>
        </p:nvSpPr>
        <p:spPr>
          <a:xfrm>
            <a:off x="1193210" y="1635092"/>
            <a:ext cx="10595610" cy="4308872"/>
          </a:xfrm>
          <a:prstGeom prst="rect">
            <a:avLst/>
          </a:prstGeom>
        </p:spPr>
        <p:txBody>
          <a:bodyPr wrap="square">
            <a:spAutoFit/>
          </a:bodyPr>
          <a:lstStyle/>
          <a:p>
            <a:pPr marL="571500" indent="-571500">
              <a:spcBef>
                <a:spcPct val="0"/>
              </a:spcBef>
              <a:buFont typeface="Arial" pitchFamily="34" charset="0"/>
              <a:buChar char="•"/>
              <a:defRPr/>
            </a:pPr>
            <a:r>
              <a:rPr lang="en-US" sz="2800" b="1" dirty="0">
                <a:ln/>
                <a:solidFill>
                  <a:srgbClr val="6A066A"/>
                </a:solidFill>
                <a:latin typeface="Calibri" panose="020F0502020204030204" pitchFamily="34" charset="0"/>
              </a:rPr>
              <a:t>Establish BOCES policies and goals</a:t>
            </a:r>
          </a:p>
          <a:p>
            <a:pPr>
              <a:spcBef>
                <a:spcPct val="0"/>
              </a:spcBef>
              <a:defRPr/>
            </a:pPr>
            <a:endParaRPr lang="en-US" sz="1000" b="1" dirty="0">
              <a:ln/>
              <a:solidFill>
                <a:srgbClr val="6A066A"/>
              </a:solidFill>
              <a:latin typeface="Calibri" panose="020F0502020204030204" pitchFamily="34" charset="0"/>
            </a:endParaRPr>
          </a:p>
          <a:p>
            <a:pPr marL="571500" indent="-571500">
              <a:spcBef>
                <a:spcPct val="0"/>
              </a:spcBef>
              <a:buFont typeface="Arial" pitchFamily="34" charset="0"/>
              <a:buChar char="•"/>
              <a:defRPr/>
            </a:pPr>
            <a:r>
              <a:rPr lang="en-US" sz="2800" b="1" dirty="0">
                <a:ln/>
                <a:solidFill>
                  <a:srgbClr val="6A066A"/>
                </a:solidFill>
                <a:latin typeface="Calibri" panose="020F0502020204030204" pitchFamily="34" charset="0"/>
              </a:rPr>
              <a:t>Approve the BOCES budget and oversee financial management of the BOCES</a:t>
            </a:r>
          </a:p>
          <a:p>
            <a:pPr>
              <a:spcBef>
                <a:spcPct val="0"/>
              </a:spcBef>
              <a:defRPr/>
            </a:pPr>
            <a:endParaRPr lang="en-US" sz="1000" b="1" dirty="0">
              <a:ln/>
              <a:solidFill>
                <a:srgbClr val="6A066A"/>
              </a:solidFill>
              <a:latin typeface="Calibri" panose="020F0502020204030204" pitchFamily="34" charset="0"/>
            </a:endParaRPr>
          </a:p>
          <a:p>
            <a:pPr marL="571500" indent="-571500">
              <a:spcBef>
                <a:spcPct val="0"/>
              </a:spcBef>
              <a:buFont typeface="Arial" pitchFamily="34" charset="0"/>
              <a:buChar char="•"/>
              <a:defRPr/>
            </a:pPr>
            <a:r>
              <a:rPr lang="en-US" sz="2800" b="1" dirty="0">
                <a:ln/>
                <a:solidFill>
                  <a:srgbClr val="6A066A"/>
                </a:solidFill>
                <a:latin typeface="Calibri" panose="020F0502020204030204" pitchFamily="34" charset="0"/>
              </a:rPr>
              <a:t>Employ an Executive Director, delegate administrative authority to him/her and evaluate his/her performance</a:t>
            </a:r>
          </a:p>
          <a:p>
            <a:pPr>
              <a:spcBef>
                <a:spcPct val="0"/>
              </a:spcBef>
              <a:defRPr/>
            </a:pPr>
            <a:endParaRPr lang="en-US" sz="1000" b="1" dirty="0">
              <a:ln/>
              <a:solidFill>
                <a:srgbClr val="6A066A"/>
              </a:solidFill>
              <a:latin typeface="Calibri" panose="020F0502020204030204" pitchFamily="34" charset="0"/>
            </a:endParaRPr>
          </a:p>
          <a:p>
            <a:pPr marL="571500" indent="-571500">
              <a:spcBef>
                <a:spcPct val="0"/>
              </a:spcBef>
              <a:buFont typeface="Arial" pitchFamily="34" charset="0"/>
              <a:buChar char="•"/>
              <a:defRPr/>
            </a:pPr>
            <a:r>
              <a:rPr lang="en-US" sz="2800" b="1" dirty="0">
                <a:ln/>
                <a:solidFill>
                  <a:srgbClr val="6A066A"/>
                </a:solidFill>
                <a:latin typeface="Calibri" panose="020F0502020204030204" pitchFamily="34" charset="0"/>
              </a:rPr>
              <a:t>Approve personnel actions for the BOCES staff</a:t>
            </a:r>
          </a:p>
          <a:p>
            <a:pPr marL="571500" indent="-571500">
              <a:spcBef>
                <a:spcPct val="0"/>
              </a:spcBef>
              <a:buFont typeface="Arial" pitchFamily="34" charset="0"/>
              <a:buChar char="•"/>
              <a:defRPr/>
            </a:pPr>
            <a:endParaRPr lang="en-US" sz="1000" b="1" dirty="0">
              <a:ln/>
              <a:solidFill>
                <a:srgbClr val="6A066A"/>
              </a:solidFill>
              <a:latin typeface="Calibri" panose="020F0502020204030204" pitchFamily="34" charset="0"/>
            </a:endParaRPr>
          </a:p>
          <a:p>
            <a:pPr marL="571500" indent="-571500">
              <a:spcBef>
                <a:spcPct val="0"/>
              </a:spcBef>
              <a:buFont typeface="Arial" pitchFamily="34" charset="0"/>
              <a:buChar char="•"/>
              <a:defRPr/>
            </a:pPr>
            <a:r>
              <a:rPr lang="en-US" sz="2800" b="1" dirty="0">
                <a:ln/>
                <a:solidFill>
                  <a:srgbClr val="6A066A"/>
                </a:solidFill>
                <a:latin typeface="Calibri" panose="020F0502020204030204" pitchFamily="34" charset="0"/>
              </a:rPr>
              <a:t>Represent individual districts in BOCES collaboration</a:t>
            </a:r>
          </a:p>
          <a:p>
            <a:pPr marL="571500" indent="-571500">
              <a:spcBef>
                <a:spcPct val="0"/>
              </a:spcBef>
              <a:buFont typeface="Arial" pitchFamily="34" charset="0"/>
              <a:buChar char="•"/>
              <a:defRPr/>
            </a:pPr>
            <a:endParaRPr lang="en-US" sz="1000" b="1" dirty="0">
              <a:ln/>
              <a:solidFill>
                <a:srgbClr val="6A066A"/>
              </a:solidFill>
              <a:latin typeface="Calibri" panose="020F0502020204030204" pitchFamily="34" charset="0"/>
            </a:endParaRPr>
          </a:p>
          <a:p>
            <a:pPr marL="571500" indent="-571500">
              <a:spcBef>
                <a:spcPct val="0"/>
              </a:spcBef>
              <a:buFont typeface="Arial" pitchFamily="34" charset="0"/>
              <a:buChar char="•"/>
              <a:defRPr/>
            </a:pPr>
            <a:r>
              <a:rPr lang="en-US" sz="2800" b="1" dirty="0">
                <a:ln/>
                <a:solidFill>
                  <a:srgbClr val="6A066A"/>
                </a:solidFill>
                <a:latin typeface="Calibri" panose="020F0502020204030204" pitchFamily="34" charset="0"/>
              </a:rPr>
              <a:t>Approve all contracts with organizations outside the BOCES</a:t>
            </a:r>
          </a:p>
        </p:txBody>
      </p:sp>
    </p:spTree>
    <p:extLst>
      <p:ext uri="{BB962C8B-B14F-4D97-AF65-F5344CB8AC3E}">
        <p14:creationId xmlns:p14="http://schemas.microsoft.com/office/powerpoint/2010/main" val="355758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4"/>
          <p:cNvSpPr>
            <a:spLocks noChangeArrowheads="1"/>
          </p:cNvSpPr>
          <p:nvPr/>
        </p:nvSpPr>
        <p:spPr bwMode="auto">
          <a:xfrm>
            <a:off x="782796" y="324182"/>
            <a:ext cx="10801669" cy="1569660"/>
          </a:xfrm>
          <a:prstGeom prst="rect">
            <a:avLst/>
          </a:prstGeom>
          <a:noFill/>
          <a:ln>
            <a:noFill/>
          </a:ln>
        </p:spPr>
        <p:txBody>
          <a:bodyPr wrap="square">
            <a:spAutoFit/>
          </a:bodyPr>
          <a:lstStyle/>
          <a:p>
            <a:pPr algn="ctr" eaLnBrk="1" hangingPunct="1">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Superintendents’ Advisory  Council (SAC)</a:t>
            </a:r>
          </a:p>
        </p:txBody>
      </p:sp>
      <p:sp>
        <p:nvSpPr>
          <p:cNvPr id="35846" name="Rectangle 5"/>
          <p:cNvSpPr>
            <a:spLocks noChangeArrowheads="1"/>
          </p:cNvSpPr>
          <p:nvPr/>
        </p:nvSpPr>
        <p:spPr bwMode="auto">
          <a:xfrm>
            <a:off x="915143" y="2333836"/>
            <a:ext cx="10996120" cy="3582519"/>
          </a:xfrm>
          <a:prstGeom prst="rect">
            <a:avLst/>
          </a:prstGeom>
          <a:noFill/>
          <a:ln>
            <a:noFill/>
          </a:ln>
        </p:spPr>
        <p:txBody>
          <a:bodyPr wrap="square">
            <a:spAutoFit/>
          </a:bodyPr>
          <a:lstStyle/>
          <a:p>
            <a:pPr marL="571500" indent="-571500">
              <a:lnSpc>
                <a:spcPct val="90000"/>
              </a:lnSpc>
              <a:spcBef>
                <a:spcPct val="0"/>
              </a:spcBef>
              <a:buFont typeface="Arial" pitchFamily="34" charset="0"/>
              <a:buChar char="•"/>
              <a:defRPr/>
            </a:pPr>
            <a:r>
              <a:rPr lang="en-US" sz="2800" b="1" dirty="0">
                <a:ln/>
                <a:solidFill>
                  <a:srgbClr val="6A066A"/>
                </a:solidFill>
                <a:latin typeface="Calibri" panose="020F0502020204030204" pitchFamily="34" charset="0"/>
              </a:rPr>
              <a:t>Superintendents’ Advisory  Council (SAC) provides input on BOCES programs and services</a:t>
            </a:r>
          </a:p>
          <a:p>
            <a:pPr marL="571500" indent="-571500">
              <a:lnSpc>
                <a:spcPct val="90000"/>
              </a:lnSpc>
              <a:spcBef>
                <a:spcPct val="0"/>
              </a:spcBef>
              <a:buFont typeface="Arial" pitchFamily="34" charset="0"/>
              <a:buChar char="•"/>
              <a:tabLst>
                <a:tab pos="274320" algn="l"/>
              </a:tabLst>
              <a:defRPr/>
            </a:pPr>
            <a:endParaRPr lang="en-US" sz="28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tabLst>
                <a:tab pos="274320" algn="l"/>
              </a:tabLst>
              <a:defRPr/>
            </a:pPr>
            <a:r>
              <a:rPr lang="en-US" sz="2800" b="1" dirty="0">
                <a:ln/>
                <a:solidFill>
                  <a:srgbClr val="6A066A"/>
                </a:solidFill>
                <a:latin typeface="Calibri" panose="020F0502020204030204" pitchFamily="34" charset="0"/>
              </a:rPr>
              <a:t>Identifies needs based on local district circumstances</a:t>
            </a:r>
          </a:p>
          <a:p>
            <a:pPr marL="571500" indent="-571500">
              <a:lnSpc>
                <a:spcPct val="90000"/>
              </a:lnSpc>
              <a:spcBef>
                <a:spcPct val="0"/>
              </a:spcBef>
              <a:buFont typeface="Arial" pitchFamily="34" charset="0"/>
              <a:buChar char="•"/>
              <a:tabLst>
                <a:tab pos="274320" algn="l"/>
              </a:tabLst>
              <a:defRPr/>
            </a:pPr>
            <a:endParaRPr lang="en-US" sz="28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tabLst>
                <a:tab pos="274320" algn="l"/>
              </a:tabLst>
              <a:defRPr/>
            </a:pPr>
            <a:r>
              <a:rPr lang="en-US" sz="2800" b="1" dirty="0">
                <a:ln/>
                <a:solidFill>
                  <a:srgbClr val="6A066A"/>
                </a:solidFill>
                <a:latin typeface="Calibri" panose="020F0502020204030204" pitchFamily="34" charset="0"/>
              </a:rPr>
              <a:t>Collaborate to advise the Executive Director and the Board regarding BOCES services and initiatives</a:t>
            </a:r>
          </a:p>
          <a:p>
            <a:pPr marL="571500" indent="-571500">
              <a:lnSpc>
                <a:spcPct val="90000"/>
              </a:lnSpc>
              <a:spcBef>
                <a:spcPct val="0"/>
              </a:spcBef>
              <a:buFont typeface="Arial" pitchFamily="34" charset="0"/>
              <a:buChar char="•"/>
              <a:tabLst>
                <a:tab pos="274320" algn="l"/>
              </a:tabLst>
              <a:defRPr/>
            </a:pPr>
            <a:endParaRPr lang="en-US" sz="28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tabLst>
                <a:tab pos="274320" algn="l"/>
              </a:tabLst>
              <a:defRPr/>
            </a:pPr>
            <a:r>
              <a:rPr lang="en-US" sz="2800" b="1" dirty="0">
                <a:ln/>
                <a:solidFill>
                  <a:srgbClr val="6A066A"/>
                </a:solidFill>
                <a:latin typeface="Calibri" panose="020F0502020204030204" pitchFamily="34" charset="0"/>
              </a:rPr>
              <a:t>Previews items for the BOCES Board and makes recommendations</a:t>
            </a:r>
          </a:p>
        </p:txBody>
      </p:sp>
    </p:spTree>
    <p:extLst>
      <p:ext uri="{BB962C8B-B14F-4D97-AF65-F5344CB8AC3E}">
        <p14:creationId xmlns:p14="http://schemas.microsoft.com/office/powerpoint/2010/main" val="3341921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5845"/>
                                        </p:tgtEl>
                                        <p:attrNameLst>
                                          <p:attrName>style.visibility</p:attrName>
                                        </p:attrNameLst>
                                      </p:cBhvr>
                                      <p:to>
                                        <p:strVal val="visible"/>
                                      </p:to>
                                    </p:set>
                                    <p:anim calcmode="lin" valueType="num">
                                      <p:cBhvr additive="base">
                                        <p:cTn id="7" dur="500" fill="hold"/>
                                        <p:tgtEl>
                                          <p:spTgt spid="35845"/>
                                        </p:tgtEl>
                                        <p:attrNameLst>
                                          <p:attrName>ppt_x</p:attrName>
                                        </p:attrNameLst>
                                      </p:cBhvr>
                                      <p:tavLst>
                                        <p:tav tm="0">
                                          <p:val>
                                            <p:strVal val="#ppt_x"/>
                                          </p:val>
                                        </p:tav>
                                        <p:tav tm="100000">
                                          <p:val>
                                            <p:strVal val="#ppt_x"/>
                                          </p:val>
                                        </p:tav>
                                      </p:tavLst>
                                    </p:anim>
                                    <p:anim calcmode="lin" valueType="num">
                                      <p:cBhvr additive="base">
                                        <p:cTn id="8" dur="500" fill="hold"/>
                                        <p:tgtEl>
                                          <p:spTgt spid="358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1" y="685800"/>
            <a:ext cx="12342813" cy="757130"/>
          </a:xfrm>
          <a:prstGeom prst="rect">
            <a:avLst/>
          </a:prstGeom>
        </p:spPr>
        <p:txBody>
          <a:bodyPr wrap="square">
            <a:spAutoFit/>
          </a:bodyPr>
          <a:lstStyle/>
          <a:p>
            <a:pPr algn="ctr">
              <a:lnSpc>
                <a:spcPct val="90000"/>
              </a:lnSpc>
              <a:spcBef>
                <a:spcPct val="0"/>
              </a:spcBef>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BOCES Services</a:t>
            </a:r>
          </a:p>
        </p:txBody>
      </p:sp>
      <p:sp>
        <p:nvSpPr>
          <p:cNvPr id="3" name="Rectangle 2"/>
          <p:cNvSpPr/>
          <p:nvPr/>
        </p:nvSpPr>
        <p:spPr>
          <a:xfrm>
            <a:off x="1336922" y="2336950"/>
            <a:ext cx="9936503" cy="1255728"/>
          </a:xfrm>
          <a:prstGeom prst="rect">
            <a:avLst/>
          </a:prstGeom>
        </p:spPr>
        <p:txBody>
          <a:bodyPr wrap="square">
            <a:spAutoFit/>
          </a:bodyPr>
          <a:lstStyle/>
          <a:p>
            <a:pPr marL="571500" indent="-571500">
              <a:lnSpc>
                <a:spcPct val="90000"/>
              </a:lnSpc>
              <a:spcBef>
                <a:spcPct val="0"/>
              </a:spcBef>
              <a:buFont typeface="Arial" pitchFamily="34" charset="0"/>
              <a:buChar char="•"/>
              <a:defRPr/>
            </a:pPr>
            <a:r>
              <a:rPr lang="en-US" sz="2800" b="1" dirty="0">
                <a:ln/>
                <a:solidFill>
                  <a:srgbClr val="6A066A"/>
                </a:solidFill>
                <a:latin typeface="Calibri" panose="020F0502020204030204" pitchFamily="34" charset="0"/>
              </a:rPr>
              <a:t>Authorization for services in state statute (CRS 22-5-118)</a:t>
            </a:r>
          </a:p>
          <a:p>
            <a:pPr marL="571500" indent="-571500">
              <a:lnSpc>
                <a:spcPct val="90000"/>
              </a:lnSpc>
              <a:spcBef>
                <a:spcPct val="0"/>
              </a:spcBef>
              <a:buFont typeface="Arial" pitchFamily="34" charset="0"/>
              <a:buChar char="•"/>
              <a:defRPr/>
            </a:pPr>
            <a:endParaRPr lang="en-US" sz="28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defRPr/>
            </a:pPr>
            <a:r>
              <a:rPr lang="en-US" sz="2800" b="1" dirty="0">
                <a:ln/>
                <a:solidFill>
                  <a:srgbClr val="6A066A"/>
                </a:solidFill>
                <a:latin typeface="Calibri" panose="020F0502020204030204" pitchFamily="34" charset="0"/>
              </a:rPr>
              <a:t>Determination of services by member districts</a:t>
            </a:r>
          </a:p>
        </p:txBody>
      </p:sp>
    </p:spTree>
    <p:extLst>
      <p:ext uri="{BB962C8B-B14F-4D97-AF65-F5344CB8AC3E}">
        <p14:creationId xmlns:p14="http://schemas.microsoft.com/office/powerpoint/2010/main" val="166043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val="3972860175"/>
              </p:ext>
            </p:extLst>
          </p:nvPr>
        </p:nvGraphicFramePr>
        <p:xfrm>
          <a:off x="0" y="1422401"/>
          <a:ext cx="12192000" cy="5435598"/>
        </p:xfrm>
        <a:graphic>
          <a:graphicData uri="http://schemas.openxmlformats.org/drawingml/2006/table">
            <a:tbl>
              <a:tblPr/>
              <a:tblGrid>
                <a:gridCol w="5321567">
                  <a:extLst>
                    <a:ext uri="{9D8B030D-6E8A-4147-A177-3AD203B41FA5}">
                      <a16:colId xmlns:a16="http://schemas.microsoft.com/office/drawing/2014/main" val="20000"/>
                    </a:ext>
                  </a:extLst>
                </a:gridCol>
                <a:gridCol w="2184821">
                  <a:extLst>
                    <a:ext uri="{9D8B030D-6E8A-4147-A177-3AD203B41FA5}">
                      <a16:colId xmlns:a16="http://schemas.microsoft.com/office/drawing/2014/main" val="20001"/>
                    </a:ext>
                  </a:extLst>
                </a:gridCol>
                <a:gridCol w="2383440">
                  <a:extLst>
                    <a:ext uri="{9D8B030D-6E8A-4147-A177-3AD203B41FA5}">
                      <a16:colId xmlns:a16="http://schemas.microsoft.com/office/drawing/2014/main" val="20002"/>
                    </a:ext>
                  </a:extLst>
                </a:gridCol>
                <a:gridCol w="2302172">
                  <a:extLst>
                    <a:ext uri="{9D8B030D-6E8A-4147-A177-3AD203B41FA5}">
                      <a16:colId xmlns:a16="http://schemas.microsoft.com/office/drawing/2014/main" val="20003"/>
                    </a:ext>
                  </a:extLst>
                </a:gridCol>
              </a:tblGrid>
              <a:tr h="1094241">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defRPr/>
                      </a:pPr>
                      <a:r>
                        <a:rPr lang="en-US" sz="2800" b="1" kern="1200" dirty="0">
                          <a:ln/>
                          <a:solidFill>
                            <a:srgbClr val="6A066A"/>
                          </a:solidFill>
                          <a:effectLst/>
                          <a:latin typeface="Calibri" panose="020F0502020204030204" pitchFamily="34" charset="0"/>
                          <a:ea typeface="+mn-ea"/>
                          <a:cs typeface="+mn-cs"/>
                        </a:rPr>
                        <a:t>Exceptional Student Services</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dirty="0">
                          <a:ln>
                            <a:noFill/>
                          </a:ln>
                          <a:solidFill>
                            <a:srgbClr val="C00000"/>
                          </a:solidFill>
                          <a:effectLst>
                            <a:outerShdw blurRad="38100" dist="38100" dir="2700000" algn="tl">
                              <a:srgbClr val="000000">
                                <a:alpha val="43137"/>
                              </a:srgbClr>
                            </a:outerShdw>
                          </a:effectLst>
                          <a:latin typeface="Arial" charset="0"/>
                          <a:ea typeface="ＭＳ Ｐゴシック" pitchFamily="-65" charset="-128"/>
                        </a:rPr>
                        <a:t>AU</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rPr>
                        <a:t>Special Purpose</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rPr>
                        <a:t>Collaborative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a:noFill/>
                    </a:lnTlToBr>
                    <a:lnBlToTr>
                      <a:noFill/>
                    </a:lnBlToTr>
                    <a:solidFill>
                      <a:srgbClr val="66FF33"/>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cap="none" normalizeH="0" baseline="0" dirty="0">
                          <a:ln>
                            <a:noFill/>
                          </a:ln>
                          <a:solidFill>
                            <a:srgbClr val="7030A0"/>
                          </a:solidFill>
                          <a:effectLst>
                            <a:outerShdw blurRad="38100" dist="38100" dir="2700000" algn="tl">
                              <a:srgbClr val="000000">
                                <a:alpha val="43137"/>
                              </a:srgbClr>
                            </a:outerShdw>
                          </a:effectLst>
                          <a:latin typeface="Arial" charset="0"/>
                          <a:ea typeface="ＭＳ Ｐゴシック" pitchFamily="-65" charset="-128"/>
                        </a:rPr>
                        <a:t>   </a:t>
                      </a:r>
                      <a:r>
                        <a:rPr kumimoji="0" lang="en-US" sz="2000" b="1" i="0" u="none" strike="noStrike" kern="1200"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cs typeface="+mn-cs"/>
                        </a:rPr>
                        <a:t>Full Service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kern="1200"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cs typeface="+mn-cs"/>
                        </a:rPr>
                        <a:t> BOCES</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0"/>
                  </a:ext>
                </a:extLst>
              </a:tr>
              <a:tr h="940706">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defRPr/>
                      </a:pPr>
                      <a:r>
                        <a:rPr lang="en-US" sz="2800" b="1" kern="1200" dirty="0">
                          <a:ln/>
                          <a:solidFill>
                            <a:srgbClr val="6A066A"/>
                          </a:solidFill>
                          <a:effectLst/>
                          <a:latin typeface="Calibri" panose="020F0502020204030204" pitchFamily="34" charset="0"/>
                          <a:ea typeface="+mn-ea"/>
                          <a:cs typeface="+mn-cs"/>
                        </a:rPr>
                        <a:t>Professional Development</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2800" b="1" i="0" u="none" strike="noStrike" cap="none" normalizeH="0" baseline="0" dirty="0">
                        <a:ln>
                          <a:noFill/>
                        </a:ln>
                        <a:solidFill>
                          <a:schemeClr val="bg1"/>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kern="1200"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cs typeface="+mn-cs"/>
                        </a:rPr>
                        <a:t>Special Purpose</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kern="1200"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cs typeface="+mn-cs"/>
                        </a:rPr>
                        <a:t>Collaborative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2800" b="1" i="0" u="none" strike="noStrike" cap="none" normalizeH="0" baseline="0" dirty="0">
                        <a:ln>
                          <a:noFill/>
                        </a:ln>
                        <a:solidFill>
                          <a:schemeClr val="bg1"/>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1"/>
                  </a:ext>
                </a:extLst>
              </a:tr>
              <a:tr h="1056421">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defRPr/>
                      </a:pPr>
                      <a:r>
                        <a:rPr lang="en-US" sz="2800" b="1" kern="1200" dirty="0">
                          <a:ln/>
                          <a:solidFill>
                            <a:srgbClr val="6A066A"/>
                          </a:solidFill>
                          <a:effectLst/>
                          <a:latin typeface="Calibri" panose="020F0502020204030204" pitchFamily="34" charset="0"/>
                          <a:ea typeface="+mn-ea"/>
                          <a:cs typeface="+mn-cs"/>
                        </a:rPr>
                        <a:t>Specialized Instructional Programs</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2800" b="1" i="0" u="none" strike="noStrike" cap="none" normalizeH="0" baseline="0" dirty="0">
                        <a:ln>
                          <a:noFill/>
                        </a:ln>
                        <a:solidFill>
                          <a:schemeClr val="bg1"/>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kern="1200"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cs typeface="+mn-cs"/>
                        </a:rPr>
                        <a:t>Special Purpose</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kern="1200"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cs typeface="+mn-cs"/>
                        </a:rPr>
                        <a:t>Collaborative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2800" b="1" i="0" u="none" strike="noStrike" cap="none" normalizeH="0" baseline="0" dirty="0">
                        <a:ln>
                          <a:noFill/>
                        </a:ln>
                        <a:solidFill>
                          <a:srgbClr val="FFFF00"/>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2"/>
                  </a:ext>
                </a:extLst>
              </a:tr>
              <a:tr h="709301">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defRPr/>
                      </a:pPr>
                      <a:r>
                        <a:rPr lang="en-US" sz="2800" b="1" kern="1200" dirty="0">
                          <a:ln/>
                          <a:solidFill>
                            <a:srgbClr val="6A066A"/>
                          </a:solidFill>
                          <a:effectLst/>
                          <a:latin typeface="Calibri" panose="020F0502020204030204" pitchFamily="34" charset="0"/>
                          <a:ea typeface="+mn-ea"/>
                          <a:cs typeface="+mn-cs"/>
                        </a:rPr>
                        <a:t>Instructional Support Services</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900" b="1" i="0" u="none" strike="noStrike" cap="none" normalizeH="0" baseline="0" dirty="0">
                        <a:ln>
                          <a:noFill/>
                        </a:ln>
                        <a:solidFill>
                          <a:schemeClr val="bg1"/>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000" b="1" i="0" u="none" strike="noStrike" kern="1200" cap="none" normalizeH="0" baseline="0" dirty="0">
                        <a:ln>
                          <a:noFill/>
                        </a:ln>
                        <a:solidFill>
                          <a:schemeClr val="tx1"/>
                        </a:solidFill>
                        <a:effectLst/>
                        <a:latin typeface="Arial" charset="0"/>
                        <a:ea typeface="ＭＳ Ｐゴシック" pitchFamily="-65" charset="-128"/>
                        <a:cs typeface="+mn-cs"/>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800" b="1" i="0" u="none" strike="noStrike" cap="none" normalizeH="0" baseline="0" dirty="0">
                        <a:ln>
                          <a:noFill/>
                        </a:ln>
                        <a:solidFill>
                          <a:srgbClr val="FFFF00"/>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3"/>
                  </a:ext>
                </a:extLst>
              </a:tr>
              <a:tr h="62881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defRPr/>
                      </a:pPr>
                      <a:r>
                        <a:rPr lang="en-US" sz="2800" b="1" kern="1200" dirty="0">
                          <a:ln/>
                          <a:solidFill>
                            <a:srgbClr val="6A066A"/>
                          </a:solidFill>
                          <a:effectLst/>
                          <a:latin typeface="Calibri" panose="020F0502020204030204" pitchFamily="34" charset="0"/>
                          <a:ea typeface="+mn-ea"/>
                          <a:cs typeface="+mn-cs"/>
                        </a:rPr>
                        <a:t>Technology Support Services</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800" b="1" i="0" u="none" strike="noStrike" cap="none" normalizeH="0" baseline="0" dirty="0">
                        <a:ln>
                          <a:noFill/>
                        </a:ln>
                        <a:solidFill>
                          <a:schemeClr val="bg1"/>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000" b="1" i="0" u="none" strike="noStrike" kern="1200" cap="none" normalizeH="0" baseline="0" dirty="0">
                        <a:ln>
                          <a:noFill/>
                        </a:ln>
                        <a:solidFill>
                          <a:schemeClr val="tx1"/>
                        </a:solidFill>
                        <a:effectLst/>
                        <a:latin typeface="Arial" charset="0"/>
                        <a:ea typeface="ＭＳ Ｐゴシック" pitchFamily="-65" charset="-128"/>
                        <a:cs typeface="+mn-cs"/>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800" b="1" i="0" u="none" strike="noStrike" cap="none" normalizeH="0" baseline="0" dirty="0">
                        <a:ln>
                          <a:noFill/>
                        </a:ln>
                        <a:solidFill>
                          <a:srgbClr val="FFFF00"/>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4"/>
                  </a:ext>
                </a:extLst>
              </a:tr>
              <a:tr h="1006111">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defRPr/>
                      </a:pPr>
                      <a:r>
                        <a:rPr lang="en-US" sz="2800" b="1" kern="1200" dirty="0">
                          <a:ln/>
                          <a:solidFill>
                            <a:srgbClr val="6A066A"/>
                          </a:solidFill>
                          <a:effectLst/>
                          <a:latin typeface="Calibri" panose="020F0502020204030204" pitchFamily="34" charset="0"/>
                          <a:ea typeface="+mn-ea"/>
                          <a:cs typeface="+mn-cs"/>
                        </a:rPr>
                        <a:t>Business Support Services</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2800" b="1" i="0" u="none" strike="noStrike" cap="none" normalizeH="0" baseline="0" dirty="0">
                        <a:ln>
                          <a:noFill/>
                        </a:ln>
                        <a:solidFill>
                          <a:schemeClr val="bg1"/>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kern="1200"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cs typeface="+mn-cs"/>
                        </a:rPr>
                        <a:t>Special Purpose</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kern="1200" cap="none" normalizeH="0" baseline="0" dirty="0">
                          <a:ln>
                            <a:noFill/>
                          </a:ln>
                          <a:solidFill>
                            <a:schemeClr val="tx1"/>
                          </a:solidFill>
                          <a:effectLst>
                            <a:outerShdw blurRad="38100" dist="38100" dir="2700000" algn="tl">
                              <a:srgbClr val="000000">
                                <a:alpha val="43137"/>
                              </a:srgbClr>
                            </a:outerShdw>
                          </a:effectLst>
                          <a:latin typeface="Arial" charset="0"/>
                          <a:ea typeface="ＭＳ Ｐゴシック" pitchFamily="-65" charset="-128"/>
                          <a:cs typeface="+mn-cs"/>
                        </a:rPr>
                        <a:t>Collaborative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2800" b="1" i="0" u="none" strike="noStrike" cap="none" normalizeH="0" baseline="0" dirty="0">
                        <a:ln>
                          <a:noFill/>
                        </a:ln>
                        <a:solidFill>
                          <a:srgbClr val="FFFF00"/>
                        </a:solidFill>
                        <a:effectLst/>
                        <a:latin typeface="Arial" charset="0"/>
                        <a:ea typeface="ＭＳ Ｐゴシック" pitchFamily="-65" charset="-128"/>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5"/>
                  </a:ext>
                </a:extLst>
              </a:tr>
            </a:tbl>
          </a:graphicData>
        </a:graphic>
      </p:graphicFrame>
      <p:sp>
        <p:nvSpPr>
          <p:cNvPr id="2" name="TextBox 1"/>
          <p:cNvSpPr txBox="1"/>
          <p:nvPr/>
        </p:nvSpPr>
        <p:spPr>
          <a:xfrm>
            <a:off x="6684344" y="1549649"/>
            <a:ext cx="473206" cy="769441"/>
          </a:xfrm>
          <a:prstGeom prst="rect">
            <a:avLst/>
          </a:prstGeom>
          <a:noFill/>
        </p:spPr>
        <p:txBody>
          <a:bodyPr wrap="none" rtlCol="0">
            <a:spAutoFit/>
          </a:bodyPr>
          <a:lstStyle/>
          <a:p>
            <a:r>
              <a:rPr lang="en-US" sz="4400" dirty="0">
                <a:solidFill>
                  <a:srgbClr val="C00000"/>
                </a:solidFill>
                <a:effectLst>
                  <a:outerShdw blurRad="38100" dist="38100" dir="2700000" algn="tl">
                    <a:srgbClr val="000000">
                      <a:alpha val="43137"/>
                    </a:srgbClr>
                  </a:outerShdw>
                </a:effectLst>
              </a:rPr>
              <a:t>+</a:t>
            </a:r>
          </a:p>
        </p:txBody>
      </p:sp>
      <p:sp>
        <p:nvSpPr>
          <p:cNvPr id="5" name="TextBox 4"/>
          <p:cNvSpPr txBox="1"/>
          <p:nvPr/>
        </p:nvSpPr>
        <p:spPr>
          <a:xfrm>
            <a:off x="9869591" y="1549648"/>
            <a:ext cx="482824" cy="769441"/>
          </a:xfrm>
          <a:prstGeom prst="rect">
            <a:avLst/>
          </a:prstGeom>
          <a:noFill/>
        </p:spPr>
        <p:txBody>
          <a:bodyPr wrap="none" rtlCol="0">
            <a:spAutoFit/>
          </a:bodyPr>
          <a:lstStyle/>
          <a:p>
            <a:r>
              <a:rPr lang="en-US" sz="4400" dirty="0"/>
              <a:t>=</a:t>
            </a:r>
          </a:p>
        </p:txBody>
      </p:sp>
      <p:sp>
        <p:nvSpPr>
          <p:cNvPr id="6" name="Rectangle 4"/>
          <p:cNvSpPr>
            <a:spLocks noChangeArrowheads="1"/>
          </p:cNvSpPr>
          <p:nvPr/>
        </p:nvSpPr>
        <p:spPr bwMode="auto">
          <a:xfrm>
            <a:off x="0" y="324182"/>
            <a:ext cx="12192000" cy="769441"/>
          </a:xfrm>
          <a:prstGeom prst="rect">
            <a:avLst/>
          </a:prstGeom>
          <a:noFill/>
          <a:ln>
            <a:noFill/>
          </a:ln>
        </p:spPr>
        <p:txBody>
          <a:bodyPr wrap="square">
            <a:spAutoFit/>
          </a:bodyPr>
          <a:lstStyle/>
          <a:p>
            <a:pPr algn="ctr" eaLnBrk="1" hangingPunct="1">
              <a:defRPr/>
            </a:pP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Examples of Services Provided by BOCES</a:t>
            </a:r>
          </a:p>
        </p:txBody>
      </p:sp>
    </p:spTree>
    <p:extLst>
      <p:ext uri="{BB962C8B-B14F-4D97-AF65-F5344CB8AC3E}">
        <p14:creationId xmlns:p14="http://schemas.microsoft.com/office/powerpoint/2010/main" val="284533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with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par>
                                <p:cTn id="7" presetID="15" presetClass="emph" presetSubtype="0" grpId="0" nodeType="withEffect">
                                  <p:stCondLst>
                                    <p:cond delay="0"/>
                                  </p:stCondLst>
                                  <p:iterate type="lt">
                                    <p:tmAbs val="25"/>
                                  </p:iterate>
                                  <p:childTnLst>
                                    <p:set>
                                      <p:cBhvr override="childStyle">
                                        <p:cTn id="8" dur="indefinite"/>
                                        <p:tgtEl>
                                          <p:spTgt spid="5"/>
                                        </p:tgtEl>
                                        <p:attrNameLst>
                                          <p:attrName>style.fontWeight</p:attrName>
                                        </p:attrNameLst>
                                      </p:cBhvr>
                                      <p:to>
                                        <p:strVal val="bold"/>
                                      </p:to>
                                    </p:set>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8709" y="1415322"/>
            <a:ext cx="8734269" cy="5258363"/>
          </a:xfrm>
          <a:prstGeom prst="rect">
            <a:avLst/>
          </a:prstGeom>
        </p:spPr>
        <p:txBody>
          <a:bodyPr wrap="square">
            <a:spAutoFit/>
          </a:bodyPr>
          <a:lstStyle/>
          <a:p>
            <a:pPr marL="571500" indent="-571500">
              <a:lnSpc>
                <a:spcPct val="90000"/>
              </a:lnSpc>
              <a:spcBef>
                <a:spcPct val="0"/>
              </a:spcBef>
              <a:buFont typeface="Arial" pitchFamily="34" charset="0"/>
              <a:buChar char="•"/>
              <a:defRPr/>
            </a:pPr>
            <a:r>
              <a:rPr lang="en-US" sz="2500" b="1" dirty="0">
                <a:ln/>
                <a:solidFill>
                  <a:srgbClr val="6A066A"/>
                </a:solidFill>
                <a:latin typeface="Calibri" panose="020F0502020204030204" pitchFamily="34" charset="0"/>
              </a:rPr>
              <a:t>Program Assessments</a:t>
            </a:r>
          </a:p>
          <a:p>
            <a:pPr>
              <a:lnSpc>
                <a:spcPct val="90000"/>
              </a:lnSpc>
              <a:spcBef>
                <a:spcPct val="0"/>
              </a:spcBef>
              <a:defRPr/>
            </a:pPr>
            <a:endParaRPr lang="en-US" sz="24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defRPr/>
            </a:pPr>
            <a:r>
              <a:rPr lang="en-US" sz="2500" b="1" dirty="0">
                <a:ln/>
                <a:solidFill>
                  <a:srgbClr val="6A066A"/>
                </a:solidFill>
                <a:latin typeface="Calibri" panose="020F0502020204030204" pitchFamily="34" charset="0"/>
              </a:rPr>
              <a:t>Cost of Services Share</a:t>
            </a:r>
          </a:p>
          <a:p>
            <a:pPr marL="571500" indent="-571500">
              <a:lnSpc>
                <a:spcPct val="90000"/>
              </a:lnSpc>
              <a:spcBef>
                <a:spcPct val="0"/>
              </a:spcBef>
              <a:buFont typeface="Arial" pitchFamily="34" charset="0"/>
              <a:buChar char="•"/>
              <a:defRPr/>
            </a:pPr>
            <a:endParaRPr lang="en-US" sz="24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defRPr/>
            </a:pPr>
            <a:r>
              <a:rPr lang="en-US" sz="2500" b="1" dirty="0">
                <a:ln/>
                <a:solidFill>
                  <a:srgbClr val="6A066A"/>
                </a:solidFill>
                <a:latin typeface="Calibri" panose="020F0502020204030204" pitchFamily="34" charset="0"/>
              </a:rPr>
              <a:t>$3.3 million Annual Funding - (HB 12-1345) as amended (allocated to the 21 BOCES)</a:t>
            </a:r>
          </a:p>
          <a:p>
            <a:pPr>
              <a:lnSpc>
                <a:spcPct val="90000"/>
              </a:lnSpc>
              <a:spcBef>
                <a:spcPct val="0"/>
              </a:spcBef>
              <a:defRPr/>
            </a:pPr>
            <a:endParaRPr lang="en-US" sz="25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defRPr/>
            </a:pPr>
            <a:r>
              <a:rPr lang="en-US" sz="2500" b="1" dirty="0">
                <a:ln/>
                <a:solidFill>
                  <a:srgbClr val="6A066A"/>
                </a:solidFill>
                <a:latin typeface="Calibri" panose="020F0502020204030204" pitchFamily="34" charset="0"/>
              </a:rPr>
              <a:t>Categorical State and Federal Funding   (Designated Programs)</a:t>
            </a:r>
          </a:p>
          <a:p>
            <a:pPr marL="571500" indent="-571500">
              <a:lnSpc>
                <a:spcPct val="90000"/>
              </a:lnSpc>
              <a:spcBef>
                <a:spcPct val="0"/>
              </a:spcBef>
              <a:buFont typeface="Arial" pitchFamily="34" charset="0"/>
              <a:buChar char="•"/>
              <a:defRPr/>
            </a:pPr>
            <a:endParaRPr lang="en-US" sz="25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defRPr/>
            </a:pPr>
            <a:r>
              <a:rPr lang="en-US" sz="2500" b="1" dirty="0">
                <a:ln/>
                <a:solidFill>
                  <a:srgbClr val="6A066A"/>
                </a:solidFill>
                <a:latin typeface="Calibri" panose="020F0502020204030204" pitchFamily="34" charset="0"/>
              </a:rPr>
              <a:t>Grants</a:t>
            </a:r>
          </a:p>
          <a:p>
            <a:pPr>
              <a:lnSpc>
                <a:spcPct val="90000"/>
              </a:lnSpc>
              <a:spcBef>
                <a:spcPct val="0"/>
              </a:spcBef>
              <a:defRPr/>
            </a:pPr>
            <a:endParaRPr lang="en-US" sz="25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defRPr/>
            </a:pPr>
            <a:r>
              <a:rPr lang="en-US" sz="2500" b="1" dirty="0">
                <a:ln/>
                <a:solidFill>
                  <a:srgbClr val="6A066A"/>
                </a:solidFill>
                <a:latin typeface="Calibri" panose="020F0502020204030204" pitchFamily="34" charset="0"/>
              </a:rPr>
              <a:t>Contract Fees</a:t>
            </a:r>
          </a:p>
          <a:p>
            <a:pPr marL="571500" indent="-571500">
              <a:lnSpc>
                <a:spcPct val="90000"/>
              </a:lnSpc>
              <a:spcBef>
                <a:spcPct val="0"/>
              </a:spcBef>
              <a:buFont typeface="Arial" pitchFamily="34" charset="0"/>
              <a:buChar char="•"/>
              <a:defRPr/>
            </a:pPr>
            <a:endParaRPr lang="en-US" sz="25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defRPr/>
            </a:pPr>
            <a:r>
              <a:rPr lang="en-US" sz="2500" b="1" dirty="0">
                <a:ln/>
                <a:solidFill>
                  <a:srgbClr val="6A066A"/>
                </a:solidFill>
                <a:latin typeface="Calibri" panose="020F0502020204030204" pitchFamily="34" charset="0"/>
              </a:rPr>
              <a:t>District Membership Fee / Assessments </a:t>
            </a:r>
          </a:p>
        </p:txBody>
      </p:sp>
      <p:sp>
        <p:nvSpPr>
          <p:cNvPr id="3" name="Rectangle 2"/>
          <p:cNvSpPr/>
          <p:nvPr/>
        </p:nvSpPr>
        <p:spPr>
          <a:xfrm>
            <a:off x="1589" y="304800"/>
            <a:ext cx="12188824" cy="757130"/>
          </a:xfrm>
          <a:prstGeom prst="rect">
            <a:avLst/>
          </a:prstGeom>
        </p:spPr>
        <p:txBody>
          <a:bodyPr wrap="square">
            <a:spAutoFit/>
          </a:bodyPr>
          <a:lstStyle/>
          <a:p>
            <a:pPr algn="ctr">
              <a:lnSpc>
                <a:spcPct val="90000"/>
              </a:lnSpc>
              <a:spcBef>
                <a:spcPct val="0"/>
              </a:spcBef>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BOCES Funding</a:t>
            </a:r>
          </a:p>
        </p:txBody>
      </p:sp>
    </p:spTree>
    <p:extLst>
      <p:ext uri="{BB962C8B-B14F-4D97-AF65-F5344CB8AC3E}">
        <p14:creationId xmlns:p14="http://schemas.microsoft.com/office/powerpoint/2010/main" val="326362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143000" y="1264006"/>
            <a:ext cx="11049000" cy="4785926"/>
          </a:xfrm>
          <a:prstGeom prst="rect">
            <a:avLst/>
          </a:prstGeom>
          <a:noFill/>
          <a:ln>
            <a:noFill/>
          </a:ln>
        </p:spPr>
        <p:txBody>
          <a:bodyPr wrap="square" anchor="ctr">
            <a:spAutoFit/>
          </a:bodyPr>
          <a:lstStyle/>
          <a:p>
            <a:pPr marL="365760" indent="-365760">
              <a:spcBef>
                <a:spcPts val="600"/>
              </a:spcBef>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stanch advocate </a:t>
            </a:r>
            <a:r>
              <a:rPr lang="en-US" sz="2800" dirty="0">
                <a:ln/>
                <a:solidFill>
                  <a:srgbClr val="6A066A"/>
                </a:solidFill>
                <a:latin typeface="Calibri" panose="020F0502020204030204" pitchFamily="34" charset="0"/>
              </a:rPr>
              <a:t>of a high quality education</a:t>
            </a:r>
          </a:p>
          <a:p>
            <a:pPr marL="365760" indent="-365760">
              <a:spcBef>
                <a:spcPts val="600"/>
              </a:spcBef>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uphold and enforce </a:t>
            </a:r>
            <a:r>
              <a:rPr lang="en-US" sz="2800" dirty="0">
                <a:ln/>
                <a:solidFill>
                  <a:srgbClr val="6A066A"/>
                </a:solidFill>
                <a:latin typeface="Calibri" panose="020F0502020204030204" pitchFamily="34" charset="0"/>
              </a:rPr>
              <a:t>all laws, rules, and regulations pertaining to public school districts and BOCES</a:t>
            </a:r>
          </a:p>
          <a:p>
            <a:pPr marL="365760" indent="-365760">
              <a:spcBef>
                <a:spcPts val="600"/>
              </a:spcBef>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strive to help </a:t>
            </a:r>
            <a:r>
              <a:rPr lang="en-US" sz="2800" dirty="0">
                <a:ln/>
                <a:solidFill>
                  <a:srgbClr val="6A066A"/>
                </a:solidFill>
                <a:latin typeface="Calibri" panose="020F0502020204030204" pitchFamily="34" charset="0"/>
              </a:rPr>
              <a:t>create schools which meet the individual educational needs of all children regardless of their ability, race, creed, gender, physical condition or social standing</a:t>
            </a:r>
          </a:p>
          <a:p>
            <a:pPr marL="365760" indent="-365760">
              <a:spcBef>
                <a:spcPts val="600"/>
              </a:spcBef>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work to help community </a:t>
            </a:r>
            <a:r>
              <a:rPr lang="en-US" sz="2800" dirty="0">
                <a:ln/>
                <a:solidFill>
                  <a:srgbClr val="6A066A"/>
                </a:solidFill>
                <a:latin typeface="Calibri" panose="020F0502020204030204" pitchFamily="34" charset="0"/>
              </a:rPr>
              <a:t>understand the importance of proper support for public education</a:t>
            </a:r>
          </a:p>
          <a:p>
            <a:pPr marL="365760" indent="-365760">
              <a:spcBef>
                <a:spcPts val="600"/>
              </a:spcBef>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arrive at conclusions only </a:t>
            </a:r>
            <a:r>
              <a:rPr lang="en-US" sz="2800" dirty="0">
                <a:ln/>
                <a:solidFill>
                  <a:srgbClr val="6A066A"/>
                </a:solidFill>
                <a:latin typeface="Calibri" panose="020F0502020204030204" pitchFamily="34" charset="0"/>
              </a:rPr>
              <a:t>after discussing all aspects of the issues</a:t>
            </a:r>
          </a:p>
          <a:p>
            <a:pPr marL="365760" indent="-365760">
              <a:spcBef>
                <a:spcPts val="600"/>
              </a:spcBef>
              <a:buClr>
                <a:srgbClr val="6A066A"/>
              </a:buClr>
              <a:buSzPct val="100000"/>
              <a:buFont typeface="Arial" panose="020B0604020202020204" pitchFamily="34" charset="0"/>
              <a:buChar char="•"/>
              <a:tabLst>
                <a:tab pos="457200" algn="l"/>
              </a:tabLst>
              <a:defRPr/>
            </a:pPr>
            <a:r>
              <a:rPr lang="en-US" sz="2800" dirty="0">
                <a:ln/>
                <a:solidFill>
                  <a:srgbClr val="6A066A"/>
                </a:solidFill>
                <a:latin typeface="Calibri" panose="020F0502020204030204" pitchFamily="34" charset="0"/>
              </a:rPr>
              <a:t>respect the opinions of fellow board members</a:t>
            </a:r>
          </a:p>
        </p:txBody>
      </p:sp>
      <p:sp>
        <p:nvSpPr>
          <p:cNvPr id="3" name="Rectangle 2"/>
          <p:cNvSpPr/>
          <p:nvPr/>
        </p:nvSpPr>
        <p:spPr>
          <a:xfrm>
            <a:off x="1880937" y="254643"/>
            <a:ext cx="8506326" cy="757130"/>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Effective Board Member</a:t>
            </a:r>
          </a:p>
        </p:txBody>
      </p:sp>
    </p:spTree>
    <p:extLst>
      <p:ext uri="{BB962C8B-B14F-4D97-AF65-F5344CB8AC3E}">
        <p14:creationId xmlns:p14="http://schemas.microsoft.com/office/powerpoint/2010/main" val="372761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3106" y="1627969"/>
            <a:ext cx="10820400" cy="4778231"/>
          </a:xfrm>
          <a:prstGeom prst="rect">
            <a:avLst/>
          </a:prstGeom>
        </p:spPr>
        <p:txBody>
          <a:bodyPr wrap="square">
            <a:spAutoFit/>
          </a:bodyPr>
          <a:lstStyle/>
          <a:p>
            <a:pPr marL="365760" indent="-365760">
              <a:spcBef>
                <a:spcPts val="600"/>
              </a:spcBef>
              <a:buClr>
                <a:srgbClr val="6A066A"/>
              </a:buClr>
              <a:buSzPct val="100000"/>
              <a:buFont typeface="Arial" panose="020B0604020202020204" pitchFamily="34" charset="0"/>
              <a:buChar char="•"/>
              <a:tabLst>
                <a:tab pos="457200" algn="l"/>
              </a:tabLst>
              <a:defRPr/>
            </a:pPr>
            <a:r>
              <a:rPr lang="en-US" sz="2450" b="1" dirty="0">
                <a:ln/>
                <a:solidFill>
                  <a:srgbClr val="C00000"/>
                </a:solidFill>
                <a:latin typeface="Calibri" panose="020F0502020204030204" pitchFamily="34" charset="0"/>
              </a:rPr>
              <a:t>recognize that authority </a:t>
            </a:r>
            <a:r>
              <a:rPr lang="en-US" sz="2450" dirty="0">
                <a:ln/>
                <a:solidFill>
                  <a:srgbClr val="6A066A"/>
                </a:solidFill>
                <a:latin typeface="Calibri" panose="020F0502020204030204" pitchFamily="34" charset="0"/>
              </a:rPr>
              <a:t>rests only with the whole board assembled in a meeting</a:t>
            </a:r>
          </a:p>
          <a:p>
            <a:pPr marL="365760" indent="-365760">
              <a:spcBef>
                <a:spcPts val="600"/>
              </a:spcBef>
              <a:buClr>
                <a:srgbClr val="6A066A"/>
              </a:buClr>
              <a:buSzPct val="100000"/>
              <a:buFont typeface="Arial" panose="020B0604020202020204" pitchFamily="34" charset="0"/>
              <a:buChar char="•"/>
              <a:tabLst>
                <a:tab pos="457200" algn="l"/>
              </a:tabLst>
              <a:defRPr/>
            </a:pPr>
            <a:r>
              <a:rPr lang="en-US" sz="2450" b="1" dirty="0">
                <a:ln/>
                <a:solidFill>
                  <a:srgbClr val="C00000"/>
                </a:solidFill>
                <a:latin typeface="Calibri" panose="020F0502020204030204" pitchFamily="34" charset="0"/>
              </a:rPr>
              <a:t>confine my board action to policy-making</a:t>
            </a:r>
            <a:r>
              <a:rPr lang="en-US" sz="2450" dirty="0">
                <a:ln/>
                <a:solidFill>
                  <a:srgbClr val="6A066A"/>
                </a:solidFill>
                <a:latin typeface="Calibri" panose="020F0502020204030204" pitchFamily="34" charset="0"/>
              </a:rPr>
              <a:t>, superintendent/BOCES Executive Director appraisal and employment, and assisting administration with long-range planning</a:t>
            </a:r>
          </a:p>
          <a:p>
            <a:pPr marL="365760" indent="-365760">
              <a:spcBef>
                <a:spcPts val="600"/>
              </a:spcBef>
              <a:buClr>
                <a:srgbClr val="6A066A"/>
              </a:buClr>
              <a:buSzPct val="100000"/>
              <a:buFont typeface="Arial" panose="020B0604020202020204" pitchFamily="34" charset="0"/>
              <a:buChar char="•"/>
              <a:tabLst>
                <a:tab pos="457200" algn="l"/>
              </a:tabLst>
              <a:defRPr/>
            </a:pPr>
            <a:r>
              <a:rPr lang="en-US" sz="2450" b="1" dirty="0">
                <a:ln/>
                <a:solidFill>
                  <a:srgbClr val="C00000"/>
                </a:solidFill>
                <a:latin typeface="Calibri" panose="020F0502020204030204" pitchFamily="34" charset="0"/>
              </a:rPr>
              <a:t>recognize</a:t>
            </a:r>
            <a:r>
              <a:rPr lang="en-US" sz="2450" dirty="0">
                <a:ln/>
                <a:solidFill>
                  <a:srgbClr val="6A066A"/>
                </a:solidFill>
                <a:latin typeface="Calibri" panose="020F0502020204030204" pitchFamily="34" charset="0"/>
              </a:rPr>
              <a:t> that a board member’s responsibility is not to “run the schools” but to see that schools are well-run through effective policies</a:t>
            </a:r>
          </a:p>
          <a:p>
            <a:pPr marL="365760" indent="-365760">
              <a:spcBef>
                <a:spcPts val="600"/>
              </a:spcBef>
              <a:buClr>
                <a:srgbClr val="6A066A"/>
              </a:buClr>
              <a:buSzPct val="100000"/>
              <a:buFont typeface="Arial" panose="020B0604020202020204" pitchFamily="34" charset="0"/>
              <a:buChar char="•"/>
              <a:tabLst>
                <a:tab pos="457200" algn="l"/>
              </a:tabLst>
              <a:defRPr/>
            </a:pPr>
            <a:r>
              <a:rPr lang="en-US" sz="2450" b="1" dirty="0">
                <a:ln/>
                <a:solidFill>
                  <a:srgbClr val="C00000"/>
                </a:solidFill>
                <a:latin typeface="Calibri" panose="020F0502020204030204" pitchFamily="34" charset="0"/>
              </a:rPr>
              <a:t>maintain</a:t>
            </a:r>
            <a:r>
              <a:rPr lang="en-US" sz="2450" dirty="0">
                <a:ln/>
                <a:solidFill>
                  <a:srgbClr val="6A066A"/>
                </a:solidFill>
                <a:latin typeface="Calibri" panose="020F0502020204030204" pitchFamily="34" charset="0"/>
              </a:rPr>
              <a:t> and insist upon high standards of conduct</a:t>
            </a:r>
          </a:p>
          <a:p>
            <a:pPr marL="365760" indent="-365760">
              <a:spcBef>
                <a:spcPts val="600"/>
              </a:spcBef>
              <a:buClr>
                <a:srgbClr val="6A066A"/>
              </a:buClr>
              <a:buSzPct val="100000"/>
              <a:buFont typeface="Arial" panose="020B0604020202020204" pitchFamily="34" charset="0"/>
              <a:buChar char="•"/>
              <a:tabLst>
                <a:tab pos="457200" algn="l"/>
              </a:tabLst>
              <a:defRPr/>
            </a:pPr>
            <a:r>
              <a:rPr lang="en-US" sz="2450" b="1" dirty="0">
                <a:ln/>
                <a:solidFill>
                  <a:srgbClr val="C00000"/>
                </a:solidFill>
                <a:latin typeface="Calibri" panose="020F0502020204030204" pitchFamily="34" charset="0"/>
              </a:rPr>
              <a:t>support</a:t>
            </a:r>
            <a:r>
              <a:rPr lang="en-US" sz="2450" dirty="0">
                <a:ln/>
                <a:solidFill>
                  <a:srgbClr val="CE0CCE"/>
                </a:solidFill>
                <a:latin typeface="Calibri" panose="020F0502020204030204" pitchFamily="34" charset="0"/>
              </a:rPr>
              <a:t> </a:t>
            </a:r>
            <a:r>
              <a:rPr lang="en-US" sz="2450" dirty="0">
                <a:ln/>
                <a:solidFill>
                  <a:srgbClr val="6A066A"/>
                </a:solidFill>
                <a:latin typeface="Calibri" panose="020F0502020204030204" pitchFamily="34" charset="0"/>
              </a:rPr>
              <a:t>board actions and policies</a:t>
            </a:r>
          </a:p>
          <a:p>
            <a:pPr marL="365760" indent="-365760">
              <a:spcBef>
                <a:spcPts val="600"/>
              </a:spcBef>
              <a:buClr>
                <a:srgbClr val="6A066A"/>
              </a:buClr>
              <a:buSzPct val="100000"/>
              <a:buFont typeface="Arial" panose="020B0604020202020204" pitchFamily="34" charset="0"/>
              <a:buChar char="•"/>
              <a:tabLst>
                <a:tab pos="457200" algn="l"/>
              </a:tabLst>
              <a:defRPr/>
            </a:pPr>
            <a:r>
              <a:rPr lang="en-US" sz="2450" b="1" dirty="0">
                <a:ln/>
                <a:solidFill>
                  <a:srgbClr val="C00000"/>
                </a:solidFill>
                <a:latin typeface="Calibri" panose="020F0502020204030204" pitchFamily="34" charset="0"/>
              </a:rPr>
              <a:t>demonstrate</a:t>
            </a:r>
            <a:r>
              <a:rPr lang="en-US" sz="2450" dirty="0">
                <a:ln/>
                <a:solidFill>
                  <a:srgbClr val="6A066A"/>
                </a:solidFill>
                <a:latin typeface="Calibri" panose="020F0502020204030204" pitchFamily="34" charset="0"/>
              </a:rPr>
              <a:t> honesty, sincerity and critical thinking skills</a:t>
            </a:r>
          </a:p>
          <a:p>
            <a:pPr marL="365760" indent="-365760">
              <a:spcBef>
                <a:spcPts val="600"/>
              </a:spcBef>
              <a:buClr>
                <a:srgbClr val="6A066A"/>
              </a:buClr>
              <a:buSzPct val="100000"/>
              <a:buFont typeface="Arial" panose="020B0604020202020204" pitchFamily="34" charset="0"/>
              <a:buChar char="•"/>
              <a:tabLst>
                <a:tab pos="457200" algn="l"/>
              </a:tabLst>
              <a:defRPr/>
            </a:pPr>
            <a:r>
              <a:rPr lang="en-US" sz="2450" dirty="0">
                <a:ln/>
                <a:solidFill>
                  <a:srgbClr val="6A066A"/>
                </a:solidFill>
                <a:latin typeface="Calibri" panose="020F0502020204030204" pitchFamily="34" charset="0"/>
              </a:rPr>
              <a:t>refer complaints through the proper “chain of command”</a:t>
            </a:r>
          </a:p>
          <a:p>
            <a:pPr marL="365760" indent="-365760">
              <a:spcBef>
                <a:spcPts val="600"/>
              </a:spcBef>
              <a:buClr>
                <a:srgbClr val="6A066A"/>
              </a:buClr>
              <a:buSzPct val="100000"/>
              <a:buFont typeface="Arial" panose="020B0604020202020204" pitchFamily="34" charset="0"/>
              <a:buChar char="•"/>
              <a:tabLst>
                <a:tab pos="457200" algn="l"/>
              </a:tabLst>
              <a:defRPr/>
            </a:pPr>
            <a:r>
              <a:rPr lang="en-US" sz="2450" dirty="0">
                <a:ln/>
                <a:solidFill>
                  <a:srgbClr val="6A066A"/>
                </a:solidFill>
                <a:latin typeface="Calibri" panose="020F0502020204030204" pitchFamily="34" charset="0"/>
              </a:rPr>
              <a:t>maintain a sense of </a:t>
            </a:r>
            <a:r>
              <a:rPr lang="en-US" sz="2450" b="1" dirty="0">
                <a:ln/>
                <a:solidFill>
                  <a:srgbClr val="C00000"/>
                </a:solidFill>
                <a:latin typeface="Calibri" panose="020F0502020204030204" pitchFamily="34" charset="0"/>
              </a:rPr>
              <a:t>humor</a:t>
            </a:r>
          </a:p>
        </p:txBody>
      </p:sp>
      <p:sp>
        <p:nvSpPr>
          <p:cNvPr id="3" name="Rectangle 2"/>
          <p:cNvSpPr/>
          <p:nvPr/>
        </p:nvSpPr>
        <p:spPr>
          <a:xfrm>
            <a:off x="1808747" y="461764"/>
            <a:ext cx="8506326" cy="757130"/>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Effective Board Member</a:t>
            </a:r>
          </a:p>
        </p:txBody>
      </p:sp>
    </p:spTree>
    <p:extLst>
      <p:ext uri="{BB962C8B-B14F-4D97-AF65-F5344CB8AC3E}">
        <p14:creationId xmlns:p14="http://schemas.microsoft.com/office/powerpoint/2010/main" val="302050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81889" y="1728173"/>
            <a:ext cx="9806263" cy="3323987"/>
          </a:xfrm>
          <a:prstGeom prst="rect">
            <a:avLst/>
          </a:prstGeom>
          <a:noFill/>
          <a:ln>
            <a:noFill/>
          </a:ln>
        </p:spPr>
        <p:txBody>
          <a:bodyPr wrap="square" anchor="ctr">
            <a:spAutoFit/>
          </a:bodyPr>
          <a:lstStyle/>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Lead</a:t>
            </a:r>
            <a:r>
              <a:rPr lang="en-US" sz="2800" dirty="0">
                <a:ln/>
                <a:solidFill>
                  <a:srgbClr val="C00000"/>
                </a:solidFill>
                <a:latin typeface="Calibri" panose="020F0502020204030204" pitchFamily="34" charset="0"/>
              </a:rPr>
              <a:t> </a:t>
            </a:r>
            <a:r>
              <a:rPr lang="en-US" sz="2800" dirty="0">
                <a:ln/>
                <a:solidFill>
                  <a:srgbClr val="6A066A"/>
                </a:solidFill>
                <a:latin typeface="Calibri" panose="020F0502020204030204" pitchFamily="34" charset="0"/>
              </a:rPr>
              <a:t>with a clear, motivating, focused purpose</a:t>
            </a:r>
          </a:p>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Focus precious time </a:t>
            </a:r>
            <a:r>
              <a:rPr lang="en-US" sz="2800" dirty="0">
                <a:ln/>
                <a:solidFill>
                  <a:srgbClr val="6A066A"/>
                </a:solidFill>
                <a:latin typeface="Calibri" panose="020F0502020204030204" pitchFamily="34" charset="0"/>
              </a:rPr>
              <a:t>and energy on the “wildly important“</a:t>
            </a:r>
          </a:p>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Share and constantly express </a:t>
            </a:r>
            <a:r>
              <a:rPr lang="en-US" sz="2800" dirty="0">
                <a:ln/>
                <a:solidFill>
                  <a:srgbClr val="6A066A"/>
                </a:solidFill>
                <a:latin typeface="Calibri" panose="020F0502020204030204" pitchFamily="34" charset="0"/>
              </a:rPr>
              <a:t>bedrock/core values </a:t>
            </a:r>
          </a:p>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Communicate/relate</a:t>
            </a:r>
            <a:r>
              <a:rPr lang="en-US" sz="2800" dirty="0">
                <a:ln/>
                <a:solidFill>
                  <a:srgbClr val="C00000"/>
                </a:solidFill>
                <a:latin typeface="Calibri" panose="020F0502020204030204" pitchFamily="34" charset="0"/>
              </a:rPr>
              <a:t> </a:t>
            </a:r>
            <a:r>
              <a:rPr lang="en-US" sz="2800" dirty="0">
                <a:ln/>
                <a:solidFill>
                  <a:srgbClr val="6A066A"/>
                </a:solidFill>
                <a:latin typeface="Calibri" panose="020F0502020204030204" pitchFamily="34" charset="0"/>
              </a:rPr>
              <a:t>constantly and well</a:t>
            </a:r>
          </a:p>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Regularly</a:t>
            </a:r>
            <a:r>
              <a:rPr lang="en-US" sz="2800" dirty="0">
                <a:ln/>
                <a:solidFill>
                  <a:srgbClr val="C00000"/>
                </a:solidFill>
                <a:latin typeface="Calibri" panose="020F0502020204030204" pitchFamily="34" charset="0"/>
              </a:rPr>
              <a:t> </a:t>
            </a:r>
            <a:r>
              <a:rPr lang="en-US" sz="2800" dirty="0">
                <a:ln/>
                <a:solidFill>
                  <a:srgbClr val="6A066A"/>
                </a:solidFill>
                <a:latin typeface="Calibri" panose="020F0502020204030204" pitchFamily="34" charset="0"/>
              </a:rPr>
              <a:t>sharpen the work of  team effectiveness</a:t>
            </a:r>
          </a:p>
        </p:txBody>
      </p:sp>
      <p:sp>
        <p:nvSpPr>
          <p:cNvPr id="4" name="Rectangle 3"/>
          <p:cNvSpPr/>
          <p:nvPr/>
        </p:nvSpPr>
        <p:spPr>
          <a:xfrm>
            <a:off x="2014468" y="420250"/>
            <a:ext cx="8041696" cy="757130"/>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Great Governance Teams</a:t>
            </a:r>
          </a:p>
        </p:txBody>
      </p:sp>
    </p:spTree>
    <p:extLst>
      <p:ext uri="{BB962C8B-B14F-4D97-AF65-F5344CB8AC3E}">
        <p14:creationId xmlns:p14="http://schemas.microsoft.com/office/powerpoint/2010/main" val="197564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8879" y="1925054"/>
            <a:ext cx="9416453" cy="3416320"/>
          </a:xfrm>
          <a:prstGeom prst="rect">
            <a:avLst/>
          </a:prstGeom>
        </p:spPr>
        <p:txBody>
          <a:bodyPr wrap="square">
            <a:spAutoFit/>
          </a:bodyPr>
          <a:lstStyle/>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Guide</a:t>
            </a:r>
            <a:r>
              <a:rPr lang="en-US" sz="2800" dirty="0">
                <a:ln/>
                <a:solidFill>
                  <a:srgbClr val="CE0CCE"/>
                </a:solidFill>
                <a:latin typeface="Calibri" panose="020F0502020204030204" pitchFamily="34" charset="0"/>
              </a:rPr>
              <a:t> </a:t>
            </a:r>
            <a:r>
              <a:rPr lang="en-US" sz="2800" dirty="0">
                <a:ln/>
                <a:solidFill>
                  <a:srgbClr val="6A066A"/>
                </a:solidFill>
                <a:latin typeface="Calibri" panose="020F0502020204030204" pitchFamily="34" charset="0"/>
              </a:rPr>
              <a:t>the system through the lead executive</a:t>
            </a:r>
          </a:p>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Engage</a:t>
            </a:r>
            <a:r>
              <a:rPr lang="en-US" sz="2800" dirty="0">
                <a:ln/>
                <a:solidFill>
                  <a:srgbClr val="CE0CCE"/>
                </a:solidFill>
                <a:latin typeface="Calibri" panose="020F0502020204030204" pitchFamily="34" charset="0"/>
              </a:rPr>
              <a:t> </a:t>
            </a:r>
            <a:r>
              <a:rPr lang="en-US" sz="2800" dirty="0">
                <a:ln/>
                <a:solidFill>
                  <a:srgbClr val="6A066A"/>
                </a:solidFill>
                <a:latin typeface="Calibri" panose="020F0502020204030204" pitchFamily="34" charset="0"/>
              </a:rPr>
              <a:t>strategic shareholders/constituents regularly</a:t>
            </a:r>
          </a:p>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Measure</a:t>
            </a:r>
            <a:r>
              <a:rPr lang="en-US" sz="2800" dirty="0">
                <a:ln/>
                <a:solidFill>
                  <a:srgbClr val="C00000"/>
                </a:solidFill>
                <a:latin typeface="Calibri" panose="020F0502020204030204" pitchFamily="34" charset="0"/>
              </a:rPr>
              <a:t> </a:t>
            </a:r>
            <a:r>
              <a:rPr lang="en-US" sz="2800" dirty="0">
                <a:ln/>
                <a:solidFill>
                  <a:srgbClr val="6A066A"/>
                </a:solidFill>
                <a:latin typeface="Calibri" panose="020F0502020204030204" pitchFamily="34" charset="0"/>
              </a:rPr>
              <a:t>what matters</a:t>
            </a:r>
          </a:p>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Celebrate</a:t>
            </a:r>
            <a:r>
              <a:rPr lang="en-US" sz="2800" dirty="0">
                <a:ln/>
                <a:solidFill>
                  <a:srgbClr val="CE0CCE"/>
                </a:solidFill>
                <a:latin typeface="Calibri" panose="020F0502020204030204" pitchFamily="34" charset="0"/>
              </a:rPr>
              <a:t> </a:t>
            </a:r>
            <a:r>
              <a:rPr lang="en-US" sz="2800" dirty="0">
                <a:ln/>
                <a:solidFill>
                  <a:srgbClr val="6A066A"/>
                </a:solidFill>
                <a:latin typeface="Calibri" panose="020F0502020204030204" pitchFamily="34" charset="0"/>
              </a:rPr>
              <a:t>those making excellence happen</a:t>
            </a:r>
          </a:p>
          <a:p>
            <a:pPr marL="365760" indent="-365760">
              <a:lnSpc>
                <a:spcPct val="150000"/>
              </a:lnSpc>
              <a:buClr>
                <a:srgbClr val="6A066A"/>
              </a:buClr>
              <a:buSzPct val="100000"/>
              <a:buFont typeface="Arial" panose="020B0604020202020204" pitchFamily="34" charset="0"/>
              <a:buChar char="•"/>
              <a:tabLst>
                <a:tab pos="457200" algn="l"/>
              </a:tabLst>
              <a:defRPr/>
            </a:pPr>
            <a:r>
              <a:rPr lang="en-US" sz="2800" b="1" dirty="0">
                <a:ln/>
                <a:solidFill>
                  <a:srgbClr val="C00000"/>
                </a:solidFill>
                <a:latin typeface="Calibri" panose="020F0502020204030204" pitchFamily="34" charset="0"/>
              </a:rPr>
              <a:t>Strategically</a:t>
            </a:r>
            <a:r>
              <a:rPr lang="en-US" sz="2800" dirty="0">
                <a:ln/>
                <a:solidFill>
                  <a:srgbClr val="CE0CCE"/>
                </a:solidFill>
                <a:latin typeface="Calibri" panose="020F0502020204030204" pitchFamily="34" charset="0"/>
              </a:rPr>
              <a:t> </a:t>
            </a:r>
            <a:r>
              <a:rPr lang="en-US" sz="2800" dirty="0">
                <a:ln/>
                <a:solidFill>
                  <a:srgbClr val="6A066A"/>
                </a:solidFill>
                <a:latin typeface="Calibri" panose="020F0502020204030204" pitchFamily="34" charset="0"/>
              </a:rPr>
              <a:t>model and develop fellow board members</a:t>
            </a:r>
            <a:r>
              <a:rPr lang="en-US" sz="3200" dirty="0">
                <a:solidFill>
                  <a:prstClr val="white"/>
                </a:solidFill>
                <a:ea typeface="Calibri" pitchFamily="34" charset="0"/>
                <a:cs typeface="Times New Roman" pitchFamily="18" charset="0"/>
              </a:rPr>
              <a:t> </a:t>
            </a:r>
          </a:p>
        </p:txBody>
      </p:sp>
      <p:sp>
        <p:nvSpPr>
          <p:cNvPr id="2" name="Rectangle 1"/>
          <p:cNvSpPr/>
          <p:nvPr/>
        </p:nvSpPr>
        <p:spPr>
          <a:xfrm>
            <a:off x="1758879" y="599378"/>
            <a:ext cx="8251395" cy="757130"/>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Great Governance Teams</a:t>
            </a:r>
          </a:p>
        </p:txBody>
      </p:sp>
    </p:spTree>
    <p:extLst>
      <p:ext uri="{BB962C8B-B14F-4D97-AF65-F5344CB8AC3E}">
        <p14:creationId xmlns:p14="http://schemas.microsoft.com/office/powerpoint/2010/main" val="241802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296669" y="1738629"/>
            <a:ext cx="10069831" cy="4720227"/>
          </a:xfrm>
        </p:spPr>
        <p:txBody>
          <a:bodyPr>
            <a:noAutofit/>
          </a:bodyPr>
          <a:lstStyle/>
          <a:p>
            <a:pPr marL="365760" indent="-365760">
              <a:lnSpc>
                <a:spcPct val="100000"/>
              </a:lnSpc>
              <a:spcBef>
                <a:spcPts val="600"/>
              </a:spcBef>
              <a:buClr>
                <a:srgbClr val="6A066A"/>
              </a:buClr>
              <a:buSzPct val="100000"/>
              <a:tabLst>
                <a:tab pos="457200" algn="l"/>
              </a:tabLst>
              <a:defRPr/>
            </a:pPr>
            <a:r>
              <a:rPr lang="en-US" sz="4400" b="1" dirty="0">
                <a:ln/>
                <a:solidFill>
                  <a:srgbClr val="6A066A"/>
                </a:solidFill>
                <a:latin typeface="Calibri" panose="020F0502020204030204" pitchFamily="34" charset="0"/>
              </a:rPr>
              <a:t>Get to know who is in the room</a:t>
            </a:r>
          </a:p>
          <a:p>
            <a:pPr marL="365760" indent="-365760">
              <a:lnSpc>
                <a:spcPct val="100000"/>
              </a:lnSpc>
              <a:spcBef>
                <a:spcPts val="600"/>
              </a:spcBef>
              <a:buClr>
                <a:srgbClr val="6A066A"/>
              </a:buClr>
              <a:buSzPct val="100000"/>
              <a:tabLst>
                <a:tab pos="457200" algn="l"/>
              </a:tabLst>
              <a:defRPr/>
            </a:pPr>
            <a:r>
              <a:rPr lang="en-US" sz="4400" b="1" dirty="0">
                <a:ln/>
                <a:solidFill>
                  <a:srgbClr val="6A066A"/>
                </a:solidFill>
                <a:latin typeface="Calibri" panose="020F0502020204030204" pitchFamily="34" charset="0"/>
              </a:rPr>
              <a:t>Review what a BOCES is</a:t>
            </a:r>
          </a:p>
          <a:p>
            <a:pPr marL="365760" indent="-365760">
              <a:lnSpc>
                <a:spcPct val="100000"/>
              </a:lnSpc>
              <a:spcBef>
                <a:spcPts val="600"/>
              </a:spcBef>
              <a:buClr>
                <a:srgbClr val="6A066A"/>
              </a:buClr>
              <a:buSzPct val="100000"/>
              <a:tabLst>
                <a:tab pos="457200" algn="l"/>
              </a:tabLst>
              <a:defRPr/>
            </a:pPr>
            <a:r>
              <a:rPr lang="en-US" sz="4400" b="1" dirty="0">
                <a:ln/>
                <a:solidFill>
                  <a:srgbClr val="6A066A"/>
                </a:solidFill>
                <a:latin typeface="Calibri" panose="020F0502020204030204" pitchFamily="34" charset="0"/>
              </a:rPr>
              <a:t>Talk about traits of an effective BOCES  Board Member</a:t>
            </a:r>
          </a:p>
          <a:p>
            <a:pPr marL="365760" indent="-365760">
              <a:lnSpc>
                <a:spcPct val="100000"/>
              </a:lnSpc>
              <a:spcBef>
                <a:spcPts val="600"/>
              </a:spcBef>
              <a:buClr>
                <a:srgbClr val="6A066A"/>
              </a:buClr>
              <a:buSzPct val="100000"/>
              <a:tabLst>
                <a:tab pos="457200" algn="l"/>
              </a:tabLst>
              <a:defRPr/>
            </a:pPr>
            <a:r>
              <a:rPr lang="en-US" sz="4400" b="1" dirty="0">
                <a:ln/>
                <a:solidFill>
                  <a:srgbClr val="6A066A"/>
                </a:solidFill>
                <a:latin typeface="Calibri" panose="020F0502020204030204" pitchFamily="34" charset="0"/>
              </a:rPr>
              <a:t>Discuss Real BOCES Issues</a:t>
            </a:r>
          </a:p>
          <a:p>
            <a:pPr marL="365760" indent="-365760">
              <a:lnSpc>
                <a:spcPct val="100000"/>
              </a:lnSpc>
              <a:spcBef>
                <a:spcPts val="600"/>
              </a:spcBef>
              <a:buClr>
                <a:srgbClr val="6A066A"/>
              </a:buClr>
              <a:buSzPct val="100000"/>
              <a:tabLst>
                <a:tab pos="457200" algn="l"/>
              </a:tabLst>
              <a:defRPr/>
            </a:pPr>
            <a:r>
              <a:rPr lang="en-US" sz="4400" b="1" dirty="0">
                <a:ln/>
                <a:solidFill>
                  <a:srgbClr val="6A066A"/>
                </a:solidFill>
                <a:latin typeface="Calibri" panose="020F0502020204030204" pitchFamily="34" charset="0"/>
              </a:rPr>
              <a:t>Do Q and A’s as we go</a:t>
            </a:r>
          </a:p>
        </p:txBody>
      </p:sp>
      <p:sp>
        <p:nvSpPr>
          <p:cNvPr id="2" name="Title 1"/>
          <p:cNvSpPr>
            <a:spLocks noGrp="1"/>
          </p:cNvSpPr>
          <p:nvPr>
            <p:ph type="title"/>
          </p:nvPr>
        </p:nvSpPr>
        <p:spPr>
          <a:xfrm>
            <a:off x="1" y="614471"/>
            <a:ext cx="12188825" cy="757130"/>
          </a:xfrm>
        </p:spPr>
        <p:txBody>
          <a:bodyPr vert="horz" wrap="square" lIns="91440" tIns="45720" rIns="91440" bIns="45720" rtlCol="0" anchor="b">
            <a:spAutoFit/>
          </a:bodyPr>
          <a:lstStyle/>
          <a:p>
            <a:pPr algn="ctr">
              <a:lnSpc>
                <a:spcPct val="90000"/>
              </a:lnSpc>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ea typeface="+mn-ea"/>
                <a:cs typeface="+mn-cs"/>
              </a:rPr>
              <a:t>OUTCOMES FOR THE SESSION:</a:t>
            </a:r>
          </a:p>
        </p:txBody>
      </p:sp>
    </p:spTree>
    <p:extLst>
      <p:ext uri="{BB962C8B-B14F-4D97-AF65-F5344CB8AC3E}">
        <p14:creationId xmlns:p14="http://schemas.microsoft.com/office/powerpoint/2010/main" val="213913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4978" y="2546074"/>
            <a:ext cx="10491537" cy="3785652"/>
          </a:xfrm>
          <a:prstGeom prst="rect">
            <a:avLst/>
          </a:prstGeom>
        </p:spPr>
        <p:txBody>
          <a:bodyPr wrap="square">
            <a:spAutoFit/>
          </a:bodyPr>
          <a:lstStyle/>
          <a:p>
            <a:pPr marL="457200" indent="-457200">
              <a:buClr>
                <a:srgbClr val="6A066A"/>
              </a:buClr>
              <a:buSzPct val="100000"/>
              <a:buFont typeface="+mj-lt"/>
              <a:buAutoNum type="arabicPeriod"/>
              <a:tabLst>
                <a:tab pos="457200" algn="l"/>
              </a:tabLst>
              <a:defRPr/>
            </a:pPr>
            <a:r>
              <a:rPr lang="en-US" sz="2400" b="1" dirty="0">
                <a:ln/>
                <a:solidFill>
                  <a:srgbClr val="6A066A"/>
                </a:solidFill>
                <a:latin typeface="Calibri" panose="020F0502020204030204" pitchFamily="34" charset="0"/>
              </a:rPr>
              <a:t>Willingness to commit time to the position.</a:t>
            </a:r>
          </a:p>
          <a:p>
            <a:pPr>
              <a:buClr>
                <a:schemeClr val="accent3"/>
              </a:buClr>
              <a:buSzPct val="100000"/>
              <a:tabLst>
                <a:tab pos="457200" algn="l"/>
              </a:tabLst>
              <a:defRPr/>
            </a:pPr>
            <a:endParaRPr lang="en-US" sz="2400" b="1" dirty="0">
              <a:ln/>
              <a:solidFill>
                <a:srgbClr val="6A066A"/>
              </a:solidFill>
              <a:latin typeface="Calibri" panose="020F0502020204030204" pitchFamily="34" charset="0"/>
            </a:endParaRPr>
          </a:p>
          <a:p>
            <a:pPr marL="457200" lvl="2">
              <a:buClr>
                <a:schemeClr val="accent3"/>
              </a:buClr>
              <a:buSzPct val="100000"/>
              <a:tabLst>
                <a:tab pos="457200" algn="l"/>
              </a:tabLst>
              <a:defRPr/>
            </a:pPr>
            <a:r>
              <a:rPr lang="en-US" sz="2400" b="1" dirty="0">
                <a:ln/>
                <a:solidFill>
                  <a:srgbClr val="6A066A"/>
                </a:solidFill>
                <a:latin typeface="Calibri" panose="020F0502020204030204" pitchFamily="34" charset="0"/>
              </a:rPr>
              <a:t>There should be a willingness to read educational materials (at least board meeting materials) and attend meetings, workshops, and retreats.  It is not a 4 hour a month position.  </a:t>
            </a:r>
          </a:p>
          <a:p>
            <a:pPr>
              <a:buClr>
                <a:schemeClr val="accent3"/>
              </a:buClr>
              <a:buSzPct val="100000"/>
              <a:tabLst>
                <a:tab pos="457200" algn="l"/>
              </a:tabLst>
              <a:defRPr/>
            </a:pPr>
            <a:endParaRPr lang="en-US" sz="2400" b="1" dirty="0">
              <a:ln/>
              <a:solidFill>
                <a:srgbClr val="6A066A"/>
              </a:solidFill>
              <a:latin typeface="Calibri" panose="020F0502020204030204" pitchFamily="34" charset="0"/>
            </a:endParaRPr>
          </a:p>
          <a:p>
            <a:pPr marL="457200" indent="-457200">
              <a:buClr>
                <a:srgbClr val="6A066A"/>
              </a:buClr>
              <a:buSzPct val="100000"/>
              <a:buFont typeface="+mj-lt"/>
              <a:buAutoNum type="arabicPeriod" startAt="2"/>
              <a:tabLst>
                <a:tab pos="457200" algn="l"/>
              </a:tabLst>
              <a:defRPr/>
            </a:pPr>
            <a:r>
              <a:rPr lang="en-US" sz="2400" b="1" dirty="0">
                <a:ln/>
                <a:solidFill>
                  <a:srgbClr val="6A066A"/>
                </a:solidFill>
                <a:latin typeface="Calibri" panose="020F0502020204030204" pitchFamily="34" charset="0"/>
              </a:rPr>
              <a:t>Focus on student achievement.</a:t>
            </a:r>
          </a:p>
          <a:p>
            <a:pPr marL="0" lvl="1">
              <a:buClr>
                <a:schemeClr val="accent3"/>
              </a:buClr>
              <a:buSzPct val="100000"/>
              <a:tabLst>
                <a:tab pos="457200" algn="l"/>
              </a:tabLst>
              <a:defRPr/>
            </a:pPr>
            <a:endParaRPr lang="en-US" sz="2400" b="1" dirty="0">
              <a:ln/>
              <a:solidFill>
                <a:srgbClr val="6A066A"/>
              </a:solidFill>
              <a:latin typeface="Calibri" panose="020F0502020204030204" pitchFamily="34" charset="0"/>
            </a:endParaRPr>
          </a:p>
          <a:p>
            <a:pPr marL="457200" lvl="2">
              <a:buClr>
                <a:schemeClr val="accent3"/>
              </a:buClr>
              <a:buSzPct val="100000"/>
              <a:tabLst>
                <a:tab pos="457200" algn="l"/>
              </a:tabLst>
              <a:defRPr/>
            </a:pPr>
            <a:r>
              <a:rPr lang="en-US" sz="2400" b="1" dirty="0">
                <a:ln/>
                <a:solidFill>
                  <a:srgbClr val="6A066A"/>
                </a:solidFill>
                <a:latin typeface="Calibri" panose="020F0502020204030204" pitchFamily="34" charset="0"/>
              </a:rPr>
              <a:t>School Board / BOCES Board Members need to look at the big picture of a school district and/or BOCES.  </a:t>
            </a:r>
          </a:p>
        </p:txBody>
      </p:sp>
      <p:sp>
        <p:nvSpPr>
          <p:cNvPr id="5" name="Rectangle 4"/>
          <p:cNvSpPr/>
          <p:nvPr/>
        </p:nvSpPr>
        <p:spPr>
          <a:xfrm>
            <a:off x="3175" y="364963"/>
            <a:ext cx="12188825" cy="1421928"/>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Input from Superintendents/BOCES Executive Directors and Board Members</a:t>
            </a:r>
          </a:p>
        </p:txBody>
      </p:sp>
    </p:spTree>
    <p:extLst>
      <p:ext uri="{BB962C8B-B14F-4D97-AF65-F5344CB8AC3E}">
        <p14:creationId xmlns:p14="http://schemas.microsoft.com/office/powerpoint/2010/main" val="165514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171" y="1786891"/>
            <a:ext cx="11201400" cy="3539430"/>
          </a:xfrm>
          <a:prstGeom prst="rect">
            <a:avLst/>
          </a:prstGeom>
        </p:spPr>
        <p:txBody>
          <a:bodyPr wrap="square">
            <a:spAutoFit/>
          </a:bodyPr>
          <a:lstStyle/>
          <a:p>
            <a:pPr>
              <a:defRPr/>
            </a:pPr>
            <a:endParaRPr lang="en-US" sz="2800" b="1" dirty="0">
              <a:ea typeface="Calibri" pitchFamily="34" charset="0"/>
              <a:cs typeface="Times New Roman" pitchFamily="18" charset="0"/>
            </a:endParaRPr>
          </a:p>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They are to give overall direction, guidance and support for the district.</a:t>
            </a:r>
          </a:p>
          <a:p>
            <a:pPr marL="365760" indent="-365760">
              <a:buClr>
                <a:srgbClr val="6A066A"/>
              </a:buClr>
              <a:buFont typeface="Arial" panose="020B0604020202020204" pitchFamily="34" charset="0"/>
              <a:buChar char="•"/>
              <a:defRPr/>
            </a:pPr>
            <a:endParaRPr lang="en-US" sz="2450" b="1" dirty="0">
              <a:ln/>
              <a:solidFill>
                <a:srgbClr val="6A066A"/>
              </a:solidFill>
              <a:latin typeface="Calibri" panose="020F0502020204030204" pitchFamily="34" charset="0"/>
            </a:endParaRPr>
          </a:p>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They see no individual students but do everything for the benefit of the whole.</a:t>
            </a:r>
          </a:p>
          <a:p>
            <a:pPr marL="365760" indent="-365760">
              <a:buClr>
                <a:srgbClr val="6A066A"/>
              </a:buClr>
              <a:buFont typeface="Arial" panose="020B0604020202020204" pitchFamily="34" charset="0"/>
              <a:buChar char="•"/>
              <a:defRPr/>
            </a:pPr>
            <a:endParaRPr lang="en-US" sz="2450" b="1" dirty="0">
              <a:ln/>
              <a:solidFill>
                <a:srgbClr val="6A066A"/>
              </a:solidFill>
              <a:latin typeface="Calibri" panose="020F0502020204030204" pitchFamily="34" charset="0"/>
            </a:endParaRPr>
          </a:p>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A Board member and the Board is only a Board with authority when seated.  Other times they are individual citizens in a community who are elected to come together every so often to conduct the business of the District.  Do not abuse the role by playing administrator at other times.</a:t>
            </a:r>
          </a:p>
        </p:txBody>
      </p:sp>
      <p:sp>
        <p:nvSpPr>
          <p:cNvPr id="3" name="Rectangle 2"/>
          <p:cNvSpPr/>
          <p:nvPr/>
        </p:nvSpPr>
        <p:spPr>
          <a:xfrm>
            <a:off x="3175" y="364963"/>
            <a:ext cx="12188825" cy="1421928"/>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Input from Superintendents/BOCES Executive Directors and Board Members</a:t>
            </a:r>
          </a:p>
        </p:txBody>
      </p:sp>
    </p:spTree>
    <p:extLst>
      <p:ext uri="{BB962C8B-B14F-4D97-AF65-F5344CB8AC3E}">
        <p14:creationId xmlns:p14="http://schemas.microsoft.com/office/powerpoint/2010/main" val="26758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4834" y="2041359"/>
            <a:ext cx="10815797" cy="4239622"/>
          </a:xfrm>
          <a:prstGeom prst="rect">
            <a:avLst/>
          </a:prstGeom>
        </p:spPr>
        <p:txBody>
          <a:bodyPr wrap="square">
            <a:spAutoFit/>
          </a:bodyPr>
          <a:lstStyle/>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A board has one employee that they deal with, the superintendent/BOCES Executive Director.  Hire well, give good clear guidance and expectations, and let your people do their work.  If there seems to be a problem, ask your superintendent/BOCES Executive Director to look into it and get back to the Board.</a:t>
            </a:r>
          </a:p>
          <a:p>
            <a:pPr marL="365760" indent="-365760">
              <a:buClr>
                <a:srgbClr val="6A066A"/>
              </a:buClr>
              <a:buFont typeface="Arial" panose="020B0604020202020204" pitchFamily="34" charset="0"/>
              <a:buChar char="•"/>
              <a:defRPr/>
            </a:pPr>
            <a:endParaRPr lang="en-US" sz="2450" b="1" dirty="0">
              <a:ln/>
              <a:solidFill>
                <a:srgbClr val="6A066A"/>
              </a:solidFill>
              <a:latin typeface="Calibri" panose="020F0502020204030204" pitchFamily="34" charset="0"/>
            </a:endParaRPr>
          </a:p>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Have a vision and clear goals for your districts/BOCES and communicate these clearly to your superintendent/BOCES Executive Director.</a:t>
            </a:r>
          </a:p>
          <a:p>
            <a:pPr marL="365760" indent="-365760">
              <a:buClr>
                <a:srgbClr val="6A066A"/>
              </a:buClr>
              <a:buFont typeface="Arial" panose="020B0604020202020204" pitchFamily="34" charset="0"/>
              <a:buChar char="•"/>
              <a:defRPr/>
            </a:pPr>
            <a:endParaRPr lang="en-US" sz="2450" b="1" dirty="0">
              <a:ln/>
              <a:solidFill>
                <a:srgbClr val="6A066A"/>
              </a:solidFill>
              <a:latin typeface="Calibri" panose="020F0502020204030204" pitchFamily="34" charset="0"/>
            </a:endParaRPr>
          </a:p>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Put some time and effort into it or let someone who has the time and desire to devote the time to the position have a turn.</a:t>
            </a:r>
          </a:p>
        </p:txBody>
      </p:sp>
      <p:sp>
        <p:nvSpPr>
          <p:cNvPr id="4" name="Rectangle 3"/>
          <p:cNvSpPr/>
          <p:nvPr/>
        </p:nvSpPr>
        <p:spPr>
          <a:xfrm>
            <a:off x="3175" y="364963"/>
            <a:ext cx="12188825" cy="1421928"/>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Input from Superintendents/BOCES Executive Directors and Board Members</a:t>
            </a:r>
          </a:p>
        </p:txBody>
      </p:sp>
    </p:spTree>
    <p:extLst>
      <p:ext uri="{BB962C8B-B14F-4D97-AF65-F5344CB8AC3E}">
        <p14:creationId xmlns:p14="http://schemas.microsoft.com/office/powerpoint/2010/main" val="93729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892" y="2526631"/>
            <a:ext cx="11058675" cy="1977464"/>
          </a:xfrm>
          <a:prstGeom prst="rect">
            <a:avLst/>
          </a:prstGeom>
        </p:spPr>
        <p:txBody>
          <a:bodyPr wrap="square">
            <a:spAutoFit/>
          </a:bodyPr>
          <a:lstStyle/>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Be a team member with your administration.  Take care of them and let them know you care.  Good superintendents/BOCES Executive Directors and administrators are difficult to find and get “trained” into your local community.  Continuity of your administrative leadership is so very important, and being a superintendent/principal/BOCES Executive Director is not an easy job.</a:t>
            </a:r>
          </a:p>
        </p:txBody>
      </p:sp>
      <p:sp>
        <p:nvSpPr>
          <p:cNvPr id="4" name="Rectangle 3"/>
          <p:cNvSpPr/>
          <p:nvPr/>
        </p:nvSpPr>
        <p:spPr>
          <a:xfrm>
            <a:off x="3175" y="364963"/>
            <a:ext cx="12188825" cy="1421928"/>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Input from Superintendents/BOCES Executive Directors and Board Members</a:t>
            </a:r>
          </a:p>
        </p:txBody>
      </p:sp>
    </p:spTree>
    <p:extLst>
      <p:ext uri="{BB962C8B-B14F-4D97-AF65-F5344CB8AC3E}">
        <p14:creationId xmlns:p14="http://schemas.microsoft.com/office/powerpoint/2010/main" val="208665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169" y="2247987"/>
            <a:ext cx="11353836" cy="3485570"/>
          </a:xfrm>
          <a:prstGeom prst="rect">
            <a:avLst/>
          </a:prstGeom>
        </p:spPr>
        <p:txBody>
          <a:bodyPr wrap="square">
            <a:spAutoFit/>
          </a:bodyPr>
          <a:lstStyle/>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Board Members need to grow in their position.  Take time to learn your district.  Go to the Regional and State conferences.  Think about the future of the students in your school district/BOCES, 20-30 years down the road.  Not the way it was when you were in school.</a:t>
            </a:r>
          </a:p>
          <a:p>
            <a:pPr marL="365760" indent="-365760">
              <a:buClr>
                <a:srgbClr val="6A066A"/>
              </a:buClr>
              <a:buFont typeface="Arial" panose="020B0604020202020204" pitchFamily="34" charset="0"/>
              <a:buChar char="•"/>
              <a:defRPr/>
            </a:pPr>
            <a:endParaRPr lang="en-US" sz="2450" b="1" dirty="0">
              <a:ln/>
              <a:solidFill>
                <a:srgbClr val="6A066A"/>
              </a:solidFill>
              <a:latin typeface="Calibri" panose="020F0502020204030204" pitchFamily="34" charset="0"/>
            </a:endParaRPr>
          </a:p>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Board members need to study the issues, make the best, quality decisions they can based on the facts that they are privy to, and then support the Board decisions regardless of their individual point of view.  They are not individuals all tugging their own way, they are a Board.</a:t>
            </a:r>
          </a:p>
        </p:txBody>
      </p:sp>
      <p:sp>
        <p:nvSpPr>
          <p:cNvPr id="5" name="Rectangle 4"/>
          <p:cNvSpPr/>
          <p:nvPr/>
        </p:nvSpPr>
        <p:spPr>
          <a:xfrm>
            <a:off x="3175" y="364963"/>
            <a:ext cx="12188825" cy="1421928"/>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Input from Superintendents/BOCES Executive Directors and Board Members</a:t>
            </a:r>
          </a:p>
        </p:txBody>
      </p:sp>
    </p:spTree>
    <p:extLst>
      <p:ext uri="{BB962C8B-B14F-4D97-AF65-F5344CB8AC3E}">
        <p14:creationId xmlns:p14="http://schemas.microsoft.com/office/powerpoint/2010/main" val="214565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0908" y="2160672"/>
            <a:ext cx="11277600" cy="3862596"/>
          </a:xfrm>
          <a:prstGeom prst="rect">
            <a:avLst/>
          </a:prstGeom>
        </p:spPr>
        <p:txBody>
          <a:bodyPr wrap="square">
            <a:spAutoFit/>
          </a:bodyPr>
          <a:lstStyle/>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Good School Board/BOCES Board members set clear goals and expectations for their superintendent.  This allows for a quality relationship to develop between the Board and the administration.  The superintendent/BOCES Executive Director can then concentrate on communicating the direction of the district to the staff and community.  </a:t>
            </a:r>
          </a:p>
          <a:p>
            <a:pPr marL="365760" indent="-365760">
              <a:buClr>
                <a:srgbClr val="6A066A"/>
              </a:buClr>
              <a:buFont typeface="Arial" panose="020B0604020202020204" pitchFamily="34" charset="0"/>
              <a:buChar char="•"/>
              <a:defRPr/>
            </a:pPr>
            <a:endParaRPr lang="en-US" sz="2450" b="1" dirty="0">
              <a:ln/>
              <a:solidFill>
                <a:srgbClr val="6A066A"/>
              </a:solidFill>
              <a:latin typeface="Calibri" panose="020F0502020204030204" pitchFamily="34" charset="0"/>
            </a:endParaRPr>
          </a:p>
          <a:p>
            <a:pPr marL="365760" indent="-365760">
              <a:buClr>
                <a:srgbClr val="6A066A"/>
              </a:buClr>
              <a:buFont typeface="Arial" panose="020B0604020202020204" pitchFamily="34" charset="0"/>
              <a:buChar char="•"/>
              <a:defRPr/>
            </a:pPr>
            <a:r>
              <a:rPr lang="en-US" sz="2450" b="1" dirty="0">
                <a:ln/>
                <a:solidFill>
                  <a:srgbClr val="6A066A"/>
                </a:solidFill>
                <a:latin typeface="Calibri" panose="020F0502020204030204" pitchFamily="34" charset="0"/>
              </a:rPr>
              <a:t>Often Board members and superintendents/BOCES Executive Directors get off in the rough because the Board does not truly let their administrator know what they want, then they often want it to be the superintendent’s/BOCES Executive Director’s fault when things do not go as they wanted.</a:t>
            </a:r>
          </a:p>
        </p:txBody>
      </p:sp>
      <p:sp>
        <p:nvSpPr>
          <p:cNvPr id="5" name="Rectangle 4"/>
          <p:cNvSpPr/>
          <p:nvPr/>
        </p:nvSpPr>
        <p:spPr>
          <a:xfrm>
            <a:off x="3175" y="364963"/>
            <a:ext cx="12188825" cy="1421928"/>
          </a:xfrm>
          <a:prstGeom prst="rect">
            <a:avLst/>
          </a:prstGeom>
        </p:spPr>
        <p:txBody>
          <a:bodyPr wrap="square">
            <a:spAutoFit/>
          </a:bodyPr>
          <a:lstStyle/>
          <a:p>
            <a:pPr algn="ctr">
              <a:lnSpc>
                <a:spcPct val="90000"/>
              </a:lnSpc>
              <a:spcBef>
                <a:spcPct val="0"/>
              </a:spcBef>
              <a:tabLst>
                <a:tab pos="457200" algn="l"/>
              </a:tabLst>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Input from Superintendents/BOCES Executive Directors and Board Members</a:t>
            </a:r>
          </a:p>
        </p:txBody>
      </p:sp>
    </p:spTree>
    <p:extLst>
      <p:ext uri="{BB962C8B-B14F-4D97-AF65-F5344CB8AC3E}">
        <p14:creationId xmlns:p14="http://schemas.microsoft.com/office/powerpoint/2010/main" val="107401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89097" y="597568"/>
            <a:ext cx="5756705" cy="757130"/>
          </a:xfrm>
          <a:prstGeom prst="rect">
            <a:avLst/>
          </a:prstGeom>
        </p:spPr>
        <p:txBody>
          <a:bodyPr wrap="none">
            <a:spAutoFit/>
          </a:bodyPr>
          <a:lstStyle/>
          <a:p>
            <a:pPr algn="ctr">
              <a:lnSpc>
                <a:spcPct val="90000"/>
              </a:lnSpc>
              <a:spcBef>
                <a:spcPct val="0"/>
              </a:spcBef>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BOCES Scenarios:</a:t>
            </a:r>
          </a:p>
        </p:txBody>
      </p:sp>
      <p:sp>
        <p:nvSpPr>
          <p:cNvPr id="4" name="Rectangle 3"/>
          <p:cNvSpPr/>
          <p:nvPr/>
        </p:nvSpPr>
        <p:spPr>
          <a:xfrm>
            <a:off x="781050" y="1898754"/>
            <a:ext cx="10972800" cy="4358116"/>
          </a:xfrm>
          <a:prstGeom prst="rect">
            <a:avLst/>
          </a:prstGeom>
        </p:spPr>
        <p:txBody>
          <a:bodyPr wrap="square">
            <a:spAutoFit/>
          </a:bodyPr>
          <a:lstStyle/>
          <a:p>
            <a:pPr marL="571500" indent="-571500">
              <a:lnSpc>
                <a:spcPct val="90000"/>
              </a:lnSpc>
              <a:spcBef>
                <a:spcPct val="0"/>
              </a:spcBef>
              <a:buFont typeface="Arial" pitchFamily="34" charset="0"/>
              <a:buChar char="•"/>
              <a:defRPr/>
            </a:pPr>
            <a:r>
              <a:rPr lang="en-US" sz="2800" b="1" dirty="0">
                <a:ln/>
                <a:solidFill>
                  <a:srgbClr val="6A066A"/>
                </a:solidFill>
                <a:latin typeface="Calibri" panose="020F0502020204030204" pitchFamily="34" charset="0"/>
              </a:rPr>
              <a:t>Your BOCES is dealing with the same budget woes as the rest of the state.  How do you work together to effectively assist the BOCES with their budget reductions while continuing to meet the needs of all districts?</a:t>
            </a:r>
          </a:p>
          <a:p>
            <a:pPr marL="571500" indent="-571500">
              <a:lnSpc>
                <a:spcPct val="90000"/>
              </a:lnSpc>
              <a:spcBef>
                <a:spcPct val="0"/>
              </a:spcBef>
              <a:buFont typeface="Arial" pitchFamily="34" charset="0"/>
              <a:buChar char="•"/>
              <a:defRPr/>
            </a:pPr>
            <a:endParaRPr lang="en-US" sz="28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defRPr/>
            </a:pPr>
            <a:r>
              <a:rPr lang="en-US" sz="2800" b="1" dirty="0">
                <a:ln/>
                <a:solidFill>
                  <a:srgbClr val="6A066A"/>
                </a:solidFill>
                <a:latin typeface="Calibri" panose="020F0502020204030204" pitchFamily="34" charset="0"/>
              </a:rPr>
              <a:t>Your BOCES is the AU for your region.  You have one district that is in conflict with the other districts on how special education students should be served and what the costs of those services should be.  How do you work to resolve the special education issues of the single district while still keeping the needs of the whole region/BOCES in mind?</a:t>
            </a:r>
          </a:p>
        </p:txBody>
      </p:sp>
    </p:spTree>
    <p:extLst>
      <p:ext uri="{BB962C8B-B14F-4D97-AF65-F5344CB8AC3E}">
        <p14:creationId xmlns:p14="http://schemas.microsoft.com/office/powerpoint/2010/main" val="169932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88831" y="714531"/>
            <a:ext cx="5756705" cy="757130"/>
          </a:xfrm>
          <a:prstGeom prst="rect">
            <a:avLst/>
          </a:prstGeom>
        </p:spPr>
        <p:txBody>
          <a:bodyPr wrap="none">
            <a:spAutoFit/>
          </a:bodyPr>
          <a:lstStyle/>
          <a:p>
            <a:pPr algn="ctr">
              <a:lnSpc>
                <a:spcPct val="90000"/>
              </a:lnSpc>
              <a:spcBef>
                <a:spcPct val="0"/>
              </a:spcBef>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BOCES Scenarios:</a:t>
            </a:r>
          </a:p>
        </p:txBody>
      </p:sp>
      <p:sp>
        <p:nvSpPr>
          <p:cNvPr id="4" name="Rectangle 3"/>
          <p:cNvSpPr/>
          <p:nvPr/>
        </p:nvSpPr>
        <p:spPr>
          <a:xfrm>
            <a:off x="734518" y="1905001"/>
            <a:ext cx="11000282" cy="4013406"/>
          </a:xfrm>
          <a:prstGeom prst="rect">
            <a:avLst/>
          </a:prstGeom>
        </p:spPr>
        <p:txBody>
          <a:bodyPr wrap="square">
            <a:spAutoFit/>
          </a:bodyPr>
          <a:lstStyle/>
          <a:p>
            <a:pPr marL="571500" indent="-571500">
              <a:lnSpc>
                <a:spcPct val="90000"/>
              </a:lnSpc>
              <a:spcBef>
                <a:spcPct val="0"/>
              </a:spcBef>
              <a:buFont typeface="Arial" pitchFamily="34" charset="0"/>
              <a:buChar char="•"/>
              <a:defRPr/>
            </a:pPr>
            <a:r>
              <a:rPr lang="en-US" sz="2800" b="1" dirty="0">
                <a:ln/>
                <a:solidFill>
                  <a:srgbClr val="6A066A"/>
                </a:solidFill>
                <a:latin typeface="Calibri" panose="020F0502020204030204" pitchFamily="34" charset="0"/>
              </a:rPr>
              <a:t>Each BOCES can provide services as requested by their member districts in a cooperative manner.  You have an Executive Director that is reluctant to expand services and create new opportunities for cooperative programs.  How do you as a Board approach this issue with your Executive Director and what solutions might you suggest?</a:t>
            </a:r>
          </a:p>
          <a:p>
            <a:pPr marL="571500" indent="-571500">
              <a:lnSpc>
                <a:spcPct val="90000"/>
              </a:lnSpc>
              <a:spcBef>
                <a:spcPct val="0"/>
              </a:spcBef>
              <a:buFont typeface="Arial" pitchFamily="34" charset="0"/>
              <a:buChar char="•"/>
              <a:defRPr/>
            </a:pPr>
            <a:endParaRPr lang="en-US" sz="2800" b="1" dirty="0">
              <a:ln/>
              <a:solidFill>
                <a:srgbClr val="6A066A"/>
              </a:solidFill>
              <a:latin typeface="Calibri" panose="020F0502020204030204" pitchFamily="34" charset="0"/>
            </a:endParaRPr>
          </a:p>
          <a:p>
            <a:pPr marL="571500" indent="-571500">
              <a:lnSpc>
                <a:spcPct val="90000"/>
              </a:lnSpc>
              <a:spcBef>
                <a:spcPct val="0"/>
              </a:spcBef>
              <a:buFont typeface="Arial" pitchFamily="34" charset="0"/>
              <a:buChar char="•"/>
              <a:defRPr/>
            </a:pPr>
            <a:r>
              <a:rPr lang="en-US" sz="2800" b="1" dirty="0">
                <a:ln/>
                <a:solidFill>
                  <a:srgbClr val="6A066A"/>
                </a:solidFill>
                <a:latin typeface="Calibri" panose="020F0502020204030204" pitchFamily="34" charset="0"/>
              </a:rPr>
              <a:t>Be Creative! Come up with your own real life scenario as a group and be prepared to share this scenario with the group and your ideas to resolve it.  </a:t>
            </a:r>
          </a:p>
          <a:p>
            <a:pPr>
              <a:defRPr/>
            </a:pPr>
            <a:endParaRPr lang="en-US" sz="2800" dirty="0">
              <a:effectLst>
                <a:outerShdw blurRad="38100" dist="38100" dir="2700000" algn="tl">
                  <a:srgbClr val="000000">
                    <a:alpha val="43137"/>
                  </a:srgbClr>
                </a:outerShdw>
              </a:effectLst>
              <a:ea typeface="Calibri" pitchFamily="34" charset="0"/>
              <a:cs typeface="Times New Roman" pitchFamily="18" charset="0"/>
            </a:endParaRPr>
          </a:p>
        </p:txBody>
      </p:sp>
    </p:spTree>
    <p:extLst>
      <p:ext uri="{BB962C8B-B14F-4D97-AF65-F5344CB8AC3E}">
        <p14:creationId xmlns:p14="http://schemas.microsoft.com/office/powerpoint/2010/main" val="127022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04013" y="2469587"/>
            <a:ext cx="10083384" cy="1077218"/>
          </a:xfrm>
          <a:prstGeom prst="rect">
            <a:avLst/>
          </a:prstGeom>
        </p:spPr>
        <p:txBody>
          <a:bodyPr wrap="square">
            <a:spAutoFit/>
          </a:bodyPr>
          <a:lstStyle/>
          <a:p>
            <a:pPr>
              <a:defRPr/>
            </a:pPr>
            <a:r>
              <a:rPr lang="en-US" sz="3200" b="1" dirty="0">
                <a:solidFill>
                  <a:srgbClr val="6A066A"/>
                </a:solidFill>
              </a:rPr>
              <a:t>Share your thoughts, Issues  and solutions with the whole group</a:t>
            </a:r>
          </a:p>
        </p:txBody>
      </p:sp>
      <p:sp>
        <p:nvSpPr>
          <p:cNvPr id="7" name="Rectangle 6"/>
          <p:cNvSpPr/>
          <p:nvPr/>
        </p:nvSpPr>
        <p:spPr>
          <a:xfrm>
            <a:off x="1152283" y="3546805"/>
            <a:ext cx="9829800" cy="1077218"/>
          </a:xfrm>
          <a:prstGeom prst="rect">
            <a:avLst/>
          </a:prstGeom>
        </p:spPr>
        <p:txBody>
          <a:bodyPr wrap="square">
            <a:spAutoFit/>
          </a:bodyPr>
          <a:lstStyle/>
          <a:p>
            <a:pPr algn="ctr">
              <a:spcBef>
                <a:spcPct val="0"/>
              </a:spcBef>
              <a:defRPr/>
            </a:pPr>
            <a:r>
              <a:rPr lang="en-US" sz="3200" b="1" dirty="0">
                <a:solidFill>
                  <a:srgbClr val="6A066A"/>
                </a:solidFill>
              </a:rPr>
              <a:t>FINAL THOUGHTS? </a:t>
            </a:r>
          </a:p>
          <a:p>
            <a:pPr algn="ctr">
              <a:spcBef>
                <a:spcPct val="0"/>
              </a:spcBef>
              <a:defRPr/>
            </a:pPr>
            <a:endParaRPr lang="en-US" sz="3200" b="1" dirty="0">
              <a:solidFill>
                <a:srgbClr val="6A066A"/>
              </a:solidFill>
              <a:effectLst>
                <a:outerShdw blurRad="38100" dist="38100" dir="2700000" algn="tl">
                  <a:srgbClr val="000000">
                    <a:alpha val="43137"/>
                  </a:srgbClr>
                </a:outerShdw>
              </a:effectLst>
            </a:endParaRPr>
          </a:p>
        </p:txBody>
      </p:sp>
      <p:sp>
        <p:nvSpPr>
          <p:cNvPr id="8" name="Rectangle 7"/>
          <p:cNvSpPr/>
          <p:nvPr/>
        </p:nvSpPr>
        <p:spPr>
          <a:xfrm>
            <a:off x="3188831" y="714531"/>
            <a:ext cx="5756705" cy="757130"/>
          </a:xfrm>
          <a:prstGeom prst="rect">
            <a:avLst/>
          </a:prstGeom>
        </p:spPr>
        <p:txBody>
          <a:bodyPr wrap="none">
            <a:spAutoFit/>
          </a:bodyPr>
          <a:lstStyle/>
          <a:p>
            <a:pPr algn="ctr">
              <a:lnSpc>
                <a:spcPct val="90000"/>
              </a:lnSpc>
              <a:spcBef>
                <a:spcPct val="0"/>
              </a:spcBef>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BOCES Scenarios:</a:t>
            </a:r>
          </a:p>
        </p:txBody>
      </p:sp>
    </p:spTree>
    <p:extLst>
      <p:ext uri="{BB962C8B-B14F-4D97-AF65-F5344CB8AC3E}">
        <p14:creationId xmlns:p14="http://schemas.microsoft.com/office/powerpoint/2010/main" val="247816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9083" y="2832101"/>
            <a:ext cx="11277600" cy="954107"/>
          </a:xfrm>
          <a:prstGeom prst="rect">
            <a:avLst/>
          </a:prstGeom>
        </p:spPr>
        <p:txBody>
          <a:bodyPr wrap="square">
            <a:spAutoFit/>
          </a:bodyPr>
          <a:lstStyle/>
          <a:p>
            <a:pPr>
              <a:spcBef>
                <a:spcPct val="0"/>
              </a:spcBef>
            </a:pPr>
            <a:r>
              <a:rPr lang="en-US" sz="2800" b="1" dirty="0">
                <a:solidFill>
                  <a:srgbClr val="6A066A"/>
                </a:solidFill>
              </a:rPr>
              <a:t>You ask the question, if we do not know the answer, we will try to help you find it.</a:t>
            </a:r>
          </a:p>
        </p:txBody>
      </p:sp>
      <p:sp>
        <p:nvSpPr>
          <p:cNvPr id="2" name="Rectangle 1"/>
          <p:cNvSpPr/>
          <p:nvPr/>
        </p:nvSpPr>
        <p:spPr>
          <a:xfrm>
            <a:off x="689083" y="1266669"/>
            <a:ext cx="11271034" cy="757130"/>
          </a:xfrm>
          <a:prstGeom prst="rect">
            <a:avLst/>
          </a:prstGeom>
        </p:spPr>
        <p:txBody>
          <a:bodyPr wrap="none">
            <a:spAutoFit/>
          </a:bodyPr>
          <a:lstStyle/>
          <a:p>
            <a:pPr algn="ctr">
              <a:lnSpc>
                <a:spcPct val="90000"/>
              </a:lnSpc>
              <a:spcBef>
                <a:spcPct val="0"/>
              </a:spcBef>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rPr>
              <a:t>QUESTIONS AND ANSWER SESSION</a:t>
            </a:r>
          </a:p>
        </p:txBody>
      </p:sp>
    </p:spTree>
    <p:extLst>
      <p:ext uri="{BB962C8B-B14F-4D97-AF65-F5344CB8AC3E}">
        <p14:creationId xmlns:p14="http://schemas.microsoft.com/office/powerpoint/2010/main" val="837992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173390" y="900903"/>
            <a:ext cx="10743201" cy="5786199"/>
          </a:xfrm>
          <a:prstGeom prst="rect">
            <a:avLst/>
          </a:prstGeom>
          <a:noFill/>
          <a:ln>
            <a:noFill/>
          </a:ln>
          <a:effectLst>
            <a:outerShdw blurRad="50800" dist="38100" dir="2700000" algn="tl" rotWithShape="0">
              <a:prstClr val="black">
                <a:alpha val="40000"/>
              </a:prstClr>
            </a:outerShdw>
          </a:effectLst>
        </p:spPr>
        <p:txBody>
          <a:bodyPr wrap="square">
            <a:spAutoFit/>
          </a:bodyPr>
          <a:lstStyle/>
          <a:p>
            <a:pPr marL="365760" indent="-365760">
              <a:spcBef>
                <a:spcPts val="600"/>
              </a:spcBef>
              <a:buClr>
                <a:srgbClr val="6A066A"/>
              </a:buClr>
              <a:buSzPct val="100000"/>
              <a:buFont typeface="Arial" panose="020B0604020202020204" pitchFamily="34" charset="0"/>
              <a:buChar char="•"/>
              <a:tabLst>
                <a:tab pos="457200" algn="l"/>
              </a:tabLst>
              <a:defRPr/>
            </a:pPr>
            <a:r>
              <a:rPr lang="en-US" sz="3000" dirty="0">
                <a:ln/>
                <a:solidFill>
                  <a:srgbClr val="6A066A"/>
                </a:solidFill>
                <a:latin typeface="Calibri" panose="020F0502020204030204" pitchFamily="34" charset="0"/>
              </a:rPr>
              <a:t>Statutory Role of a BOCES Governing Board</a:t>
            </a:r>
          </a:p>
          <a:p>
            <a:pPr marL="365760" indent="-365760">
              <a:spcBef>
                <a:spcPts val="600"/>
              </a:spcBef>
              <a:buClr>
                <a:srgbClr val="6A066A"/>
              </a:buClr>
              <a:buSzPct val="100000"/>
              <a:buFont typeface="Arial" panose="020B0604020202020204" pitchFamily="34" charset="0"/>
              <a:buChar char="•"/>
              <a:tabLst>
                <a:tab pos="457200" algn="l"/>
              </a:tabLst>
              <a:defRPr/>
            </a:pPr>
            <a:r>
              <a:rPr lang="en-US" sz="3000" dirty="0">
                <a:ln/>
                <a:solidFill>
                  <a:srgbClr val="6A066A"/>
                </a:solidFill>
                <a:latin typeface="Calibri" panose="020F0502020204030204" pitchFamily="34" charset="0"/>
              </a:rPr>
              <a:t>Creation of a BOCES and Appointment of BOCES Board Members</a:t>
            </a:r>
          </a:p>
          <a:p>
            <a:pPr marL="365760" indent="-365760">
              <a:spcBef>
                <a:spcPts val="600"/>
              </a:spcBef>
              <a:buClr>
                <a:srgbClr val="6A066A"/>
              </a:buClr>
              <a:buSzPct val="100000"/>
              <a:buFont typeface="Arial" panose="020B0604020202020204" pitchFamily="34" charset="0"/>
              <a:buChar char="•"/>
              <a:tabLst>
                <a:tab pos="457200" algn="l"/>
              </a:tabLst>
              <a:defRPr/>
            </a:pPr>
            <a:r>
              <a:rPr lang="en-US" sz="3000" dirty="0">
                <a:ln/>
                <a:solidFill>
                  <a:srgbClr val="6A066A"/>
                </a:solidFill>
                <a:latin typeface="Calibri" panose="020F0502020204030204" pitchFamily="34" charset="0"/>
              </a:rPr>
              <a:t>BOCES Board Meetings - Number of Meetings; Methods for Conducting Meetings; Officers, etc.</a:t>
            </a:r>
          </a:p>
          <a:p>
            <a:pPr marL="365760" indent="-365760">
              <a:spcBef>
                <a:spcPts val="600"/>
              </a:spcBef>
              <a:buClr>
                <a:srgbClr val="6A066A"/>
              </a:buClr>
              <a:buSzPct val="100000"/>
              <a:buFont typeface="Arial" panose="020B0604020202020204" pitchFamily="34" charset="0"/>
              <a:buChar char="•"/>
              <a:tabLst>
                <a:tab pos="457200" algn="l"/>
              </a:tabLst>
              <a:defRPr/>
            </a:pPr>
            <a:r>
              <a:rPr lang="en-US" sz="3000" dirty="0">
                <a:ln/>
                <a:solidFill>
                  <a:srgbClr val="6A066A"/>
                </a:solidFill>
                <a:latin typeface="Calibri" panose="020F0502020204030204" pitchFamily="34" charset="0"/>
              </a:rPr>
              <a:t>Selection, Employment and Evaluation of the Chief Executive Officer</a:t>
            </a:r>
          </a:p>
          <a:p>
            <a:pPr marL="365760" indent="-365760">
              <a:spcBef>
                <a:spcPts val="600"/>
              </a:spcBef>
              <a:buClr>
                <a:srgbClr val="6A066A"/>
              </a:buClr>
              <a:buSzPct val="100000"/>
              <a:buFont typeface="Arial" panose="020B0604020202020204" pitchFamily="34" charset="0"/>
              <a:buChar char="•"/>
              <a:tabLst>
                <a:tab pos="457200" algn="l"/>
              </a:tabLst>
              <a:defRPr/>
            </a:pPr>
            <a:r>
              <a:rPr lang="en-US" sz="3000" dirty="0">
                <a:ln/>
                <a:solidFill>
                  <a:srgbClr val="6A066A"/>
                </a:solidFill>
                <a:latin typeface="Calibri" panose="020F0502020204030204" pitchFamily="34" charset="0"/>
              </a:rPr>
              <a:t>Duties and Powers of a Board of Cooperative Educational Services</a:t>
            </a:r>
          </a:p>
          <a:p>
            <a:pPr marL="365760" indent="-365760">
              <a:spcBef>
                <a:spcPts val="600"/>
              </a:spcBef>
              <a:buClr>
                <a:srgbClr val="6A066A"/>
              </a:buClr>
              <a:buSzPct val="100000"/>
              <a:buFont typeface="Arial" panose="020B0604020202020204" pitchFamily="34" charset="0"/>
              <a:buChar char="•"/>
              <a:tabLst>
                <a:tab pos="457200" algn="l"/>
              </a:tabLst>
              <a:defRPr/>
            </a:pPr>
            <a:r>
              <a:rPr lang="en-US" sz="3000" dirty="0">
                <a:ln/>
                <a:solidFill>
                  <a:srgbClr val="6A066A"/>
                </a:solidFill>
                <a:latin typeface="Calibri" panose="020F0502020204030204" pitchFamily="34" charset="0"/>
              </a:rPr>
              <a:t>Corporate Status of Boards of Cooperative Educational Services</a:t>
            </a:r>
          </a:p>
          <a:p>
            <a:pPr marL="365760" indent="-365760">
              <a:spcBef>
                <a:spcPts val="600"/>
              </a:spcBef>
              <a:buClr>
                <a:srgbClr val="6A066A"/>
              </a:buClr>
              <a:buSzPct val="100000"/>
              <a:buFont typeface="Arial" panose="020B0604020202020204" pitchFamily="34" charset="0"/>
              <a:buChar char="•"/>
              <a:tabLst>
                <a:tab pos="457200" algn="l"/>
              </a:tabLst>
              <a:defRPr/>
            </a:pPr>
            <a:r>
              <a:rPr lang="en-US" sz="3000" dirty="0">
                <a:ln/>
                <a:solidFill>
                  <a:srgbClr val="6A066A"/>
                </a:solidFill>
                <a:latin typeface="Calibri" panose="020F0502020204030204" pitchFamily="34" charset="0"/>
              </a:rPr>
              <a:t>Financing, Budgeting and Accounting</a:t>
            </a:r>
          </a:p>
          <a:p>
            <a:pPr marL="365760" indent="-365760">
              <a:spcBef>
                <a:spcPts val="600"/>
              </a:spcBef>
              <a:buClr>
                <a:srgbClr val="6A066A"/>
              </a:buClr>
              <a:buSzPct val="100000"/>
              <a:buFont typeface="Arial" panose="020B0604020202020204" pitchFamily="34" charset="0"/>
              <a:buChar char="•"/>
              <a:tabLst>
                <a:tab pos="457200" algn="l"/>
              </a:tabLst>
              <a:defRPr/>
            </a:pPr>
            <a:r>
              <a:rPr lang="en-US" sz="3000" dirty="0">
                <a:ln/>
                <a:solidFill>
                  <a:srgbClr val="6A066A"/>
                </a:solidFill>
                <a:latin typeface="Calibri" panose="020F0502020204030204" pitchFamily="34" charset="0"/>
              </a:rPr>
              <a:t>Personnel - Employment of Staff</a:t>
            </a:r>
          </a:p>
          <a:p>
            <a:pPr marL="365760" indent="-365760">
              <a:spcBef>
                <a:spcPts val="600"/>
              </a:spcBef>
              <a:buClr>
                <a:srgbClr val="6A066A"/>
              </a:buClr>
              <a:buSzPct val="100000"/>
              <a:buFont typeface="Arial" panose="020B0604020202020204" pitchFamily="34" charset="0"/>
              <a:buChar char="•"/>
              <a:tabLst>
                <a:tab pos="457200" algn="l"/>
              </a:tabLst>
              <a:defRPr/>
            </a:pPr>
            <a:r>
              <a:rPr lang="en-US" sz="3000" dirty="0">
                <a:ln/>
                <a:solidFill>
                  <a:srgbClr val="6A066A"/>
                </a:solidFill>
                <a:latin typeface="Calibri" panose="020F0502020204030204" pitchFamily="34" charset="0"/>
              </a:rPr>
              <a:t>Discuss Some Real BOCES Scenarios and Share Solutions</a:t>
            </a:r>
          </a:p>
        </p:txBody>
      </p:sp>
      <p:sp>
        <p:nvSpPr>
          <p:cNvPr id="5" name="Title 1"/>
          <p:cNvSpPr>
            <a:spLocks noGrp="1"/>
          </p:cNvSpPr>
          <p:nvPr>
            <p:ph type="title"/>
          </p:nvPr>
        </p:nvSpPr>
        <p:spPr>
          <a:xfrm>
            <a:off x="116114" y="0"/>
            <a:ext cx="12188825" cy="757130"/>
          </a:xfrm>
        </p:spPr>
        <p:txBody>
          <a:bodyPr vert="horz" wrap="square" lIns="91440" tIns="45720" rIns="91440" bIns="45720" rtlCol="0" anchor="b">
            <a:spAutoFit/>
          </a:bodyPr>
          <a:lstStyle/>
          <a:p>
            <a:pPr algn="ctr">
              <a:lnSpc>
                <a:spcPct val="90000"/>
              </a:lnSpc>
              <a:spcAft>
                <a:spcPts val="600"/>
              </a:spcAft>
              <a:buClr>
                <a:schemeClr val="accent1"/>
              </a:buClr>
              <a:buSzPct val="100000"/>
              <a:tabLst>
                <a:tab pos="457200" algn="l"/>
              </a:tabLst>
              <a:defRPr/>
            </a:pPr>
            <a:r>
              <a:rPr lang="en-US" sz="4800" b="1" dirty="0">
                <a:ln/>
                <a:solidFill>
                  <a:srgbClr val="6A066A"/>
                </a:solidFill>
                <a:effectLst>
                  <a:outerShdw blurRad="38100" dist="38100" dir="2700000" algn="tl">
                    <a:srgbClr val="000000">
                      <a:alpha val="43137"/>
                    </a:srgbClr>
                  </a:outerShdw>
                </a:effectLst>
                <a:latin typeface="Arial Rounded MT Bold" panose="020F0704030504030204" pitchFamily="34" charset="0"/>
                <a:ea typeface="+mn-ea"/>
                <a:cs typeface="+mn-cs"/>
              </a:rPr>
              <a:t>Session Topics</a:t>
            </a:r>
          </a:p>
        </p:txBody>
      </p:sp>
    </p:spTree>
    <p:extLst>
      <p:ext uri="{BB962C8B-B14F-4D97-AF65-F5344CB8AC3E}">
        <p14:creationId xmlns:p14="http://schemas.microsoft.com/office/powerpoint/2010/main" val="1715666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8592" y="144395"/>
            <a:ext cx="11266747" cy="844146"/>
          </a:xfrm>
          <a:prstGeom prst="rect">
            <a:avLst/>
          </a:prstGeom>
          <a:effectLst>
            <a:innerShdw blurRad="114300">
              <a:prstClr val="black"/>
            </a:innerShdw>
          </a:effectLst>
        </p:spPr>
        <p:txBody>
          <a:bodyPr vert="horz" lIns="91440" tIns="45720" rIns="91440" bIns="45720" rtlCol="0" anchor="b">
            <a:noAutofit/>
          </a:bodyPr>
          <a:lstStyle>
            <a:lvl1pPr algn="l" defTabSz="914400" rtl="0" eaLnBrk="1" latinLnBrk="0" hangingPunct="1">
              <a:lnSpc>
                <a:spcPct val="90000"/>
              </a:lnSpc>
              <a:spcBef>
                <a:spcPct val="0"/>
              </a:spcBef>
              <a:buNone/>
              <a:defRPr sz="3600" kern="1200" spc="100" baseline="0">
                <a:solidFill>
                  <a:schemeClr val="tx1"/>
                </a:solidFill>
                <a:latin typeface="+mj-lt"/>
                <a:ea typeface="+mj-ea"/>
                <a:cs typeface="+mj-cs"/>
              </a:defRPr>
            </a:lvl1pPr>
          </a:lstStyle>
          <a:p>
            <a:pPr algn="ctr">
              <a:defRPr/>
            </a:pPr>
            <a:r>
              <a:rPr lang="en-US" sz="4000" b="1" dirty="0">
                <a:ln/>
                <a:solidFill>
                  <a:srgbClr val="6A066A"/>
                </a:solidFill>
                <a:effectLst>
                  <a:outerShdw blurRad="38100" dist="38100" dir="2700000" algn="tl">
                    <a:srgbClr val="000000">
                      <a:alpha val="43137"/>
                    </a:srgbClr>
                  </a:outerShdw>
                </a:effectLst>
                <a:latin typeface="Arial Rounded MT Bold" panose="020F0704030504030204" pitchFamily="34" charset="0"/>
                <a:ea typeface="+mn-ea"/>
                <a:cs typeface="+mn-cs"/>
              </a:rPr>
              <a:t>Colorado BOCES Association Presenters</a:t>
            </a:r>
          </a:p>
        </p:txBody>
      </p:sp>
      <p:sp>
        <p:nvSpPr>
          <p:cNvPr id="6" name="Rectangle 5"/>
          <p:cNvSpPr>
            <a:spLocks noChangeArrowheads="1"/>
          </p:cNvSpPr>
          <p:nvPr/>
        </p:nvSpPr>
        <p:spPr bwMode="auto">
          <a:xfrm>
            <a:off x="5899238" y="1459861"/>
            <a:ext cx="5950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sz="2400" dirty="0">
              <a:solidFill>
                <a:srgbClr val="6A066A"/>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6209824" y="3968222"/>
            <a:ext cx="5037840" cy="230901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152400" h="50800" prst="softRound"/>
            <a:contourClr>
              <a:srgbClr val="C0C0C0"/>
            </a:contourClr>
          </a:sp3d>
        </p:spPr>
      </p:pic>
      <p:sp>
        <p:nvSpPr>
          <p:cNvPr id="8" name="Rectangle 7"/>
          <p:cNvSpPr>
            <a:spLocks noChangeArrowheads="1"/>
          </p:cNvSpPr>
          <p:nvPr/>
        </p:nvSpPr>
        <p:spPr bwMode="auto">
          <a:xfrm>
            <a:off x="511090" y="1142047"/>
            <a:ext cx="5973634" cy="5793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b="1" dirty="0">
                <a:ln w="0"/>
                <a:solidFill>
                  <a:srgbClr val="6A066A"/>
                </a:solidFill>
                <a:latin typeface="Corbel" panose="020B0503020204020204" pitchFamily="34" charset="0"/>
                <a:cs typeface="+mn-cs"/>
              </a:rPr>
              <a:t>Tamara Durbin, CBA President-Elect</a:t>
            </a:r>
          </a:p>
          <a:p>
            <a:r>
              <a:rPr lang="en-US" sz="2400" dirty="0">
                <a:solidFill>
                  <a:srgbClr val="6A066A"/>
                </a:solidFill>
                <a:latin typeface="Calibri" panose="020F0502020204030204" pitchFamily="34" charset="0"/>
                <a:cs typeface="Times New Roman" panose="02020603050405020304" pitchFamily="18" charset="0"/>
              </a:rPr>
              <a:t>Northeast BOCES Executive Director</a:t>
            </a:r>
          </a:p>
          <a:p>
            <a:r>
              <a:rPr lang="en-US" sz="2400" dirty="0">
                <a:solidFill>
                  <a:srgbClr val="6A066A"/>
                </a:solidFill>
                <a:latin typeface="Calibri" panose="020F0502020204030204" pitchFamily="34" charset="0"/>
                <a:cs typeface="Times New Roman" panose="02020603050405020304" pitchFamily="18" charset="0"/>
              </a:rPr>
              <a:t>PO Box 98</a:t>
            </a:r>
          </a:p>
          <a:p>
            <a:r>
              <a:rPr lang="en-US" sz="2400" dirty="0">
                <a:solidFill>
                  <a:srgbClr val="6A066A"/>
                </a:solidFill>
                <a:latin typeface="Calibri" panose="020F0502020204030204" pitchFamily="34" charset="0"/>
                <a:cs typeface="Times New Roman" panose="02020603050405020304" pitchFamily="18" charset="0"/>
              </a:rPr>
              <a:t>Haxtun, CO 80731</a:t>
            </a:r>
          </a:p>
          <a:p>
            <a:r>
              <a:rPr lang="en-US" sz="2400" dirty="0">
                <a:solidFill>
                  <a:srgbClr val="6A066A"/>
                </a:solidFill>
                <a:latin typeface="Calibri" panose="020F0502020204030204" pitchFamily="34" charset="0"/>
                <a:cs typeface="Times New Roman" panose="02020603050405020304" pitchFamily="18" charset="0"/>
              </a:rPr>
              <a:t>Phone:  970-521-2771</a:t>
            </a:r>
          </a:p>
          <a:p>
            <a:r>
              <a:rPr lang="en-US" sz="2400" dirty="0">
                <a:solidFill>
                  <a:srgbClr val="6A066A"/>
                </a:solidFill>
                <a:latin typeface="Calibri" panose="020F0502020204030204" pitchFamily="34" charset="0"/>
                <a:cs typeface="Times New Roman" panose="02020603050405020304" pitchFamily="18" charset="0"/>
              </a:rPr>
              <a:t>Email:  tdurbin@neboces.org</a:t>
            </a:r>
          </a:p>
          <a:p>
            <a:endParaRPr lang="en-US" sz="1050" dirty="0">
              <a:solidFill>
                <a:srgbClr val="6A066A"/>
              </a:solidFill>
              <a:latin typeface="Calibri" panose="020F0502020204030204" pitchFamily="34" charset="0"/>
              <a:cs typeface="Times New Roman" panose="02020603050405020304" pitchFamily="18" charset="0"/>
            </a:endParaRPr>
          </a:p>
          <a:p>
            <a:pPr marL="0" marR="0" algn="l" defTabSz="914400" rtl="0" eaLnBrk="0" latinLnBrk="0" hangingPunct="0">
              <a:spcBef>
                <a:spcPts val="0"/>
              </a:spcBef>
              <a:spcAft>
                <a:spcPts val="0"/>
              </a:spcAft>
            </a:pPr>
            <a:br>
              <a:rPr lang="en-US" sz="2400" b="1" dirty="0">
                <a:ln w="0"/>
                <a:solidFill>
                  <a:srgbClr val="6A066A"/>
                </a:solidFill>
                <a:latin typeface="Corbel" panose="020B0503020204020204" pitchFamily="34" charset="0"/>
                <a:cs typeface="+mn-cs"/>
              </a:rPr>
            </a:br>
            <a:r>
              <a:rPr lang="en-US" sz="2400" b="1" kern="1200" dirty="0">
                <a:solidFill>
                  <a:srgbClr val="5A1A5C"/>
                </a:solidFill>
                <a:latin typeface="Corbel" panose="020B0503020204020204" pitchFamily="34" charset="0"/>
                <a:cs typeface="Calibri" panose="020F0502020204030204" pitchFamily="34" charset="0"/>
              </a:rPr>
              <a:t>Marcy Palmer, </a:t>
            </a:r>
            <a:r>
              <a:rPr lang="en-US" sz="2400" b="1" dirty="0">
                <a:ln w="0"/>
                <a:solidFill>
                  <a:srgbClr val="6A066A"/>
                </a:solidFill>
                <a:latin typeface="Corbel" panose="020B0503020204020204" pitchFamily="34" charset="0"/>
                <a:cs typeface="+mn-cs"/>
              </a:rPr>
              <a:t>CBA Treasurer-Secretary</a:t>
            </a:r>
            <a:endParaRPr lang="en-US" sz="2400" b="1" kern="1200" dirty="0">
              <a:solidFill>
                <a:srgbClr val="5A1A5C"/>
              </a:solidFill>
              <a:latin typeface="Corbel" panose="020B0503020204020204" pitchFamily="34" charset="0"/>
              <a:cs typeface="Calibri" panose="020F0502020204030204" pitchFamily="34" charset="0"/>
            </a:endParaRPr>
          </a:p>
          <a:p>
            <a:pPr marL="0" marR="0" algn="l" defTabSz="914400" rtl="0" eaLnBrk="0" latinLnBrk="0" hangingPunct="0">
              <a:spcBef>
                <a:spcPts val="0"/>
              </a:spcBef>
              <a:spcAft>
                <a:spcPts val="0"/>
              </a:spcAft>
            </a:pPr>
            <a:r>
              <a:rPr lang="en-US" sz="2400" kern="1200" dirty="0">
                <a:solidFill>
                  <a:srgbClr val="5A1A5C"/>
                </a:solidFill>
                <a:latin typeface="+mn-lt"/>
                <a:cs typeface="Calibri" panose="020F0502020204030204" pitchFamily="34" charset="0"/>
              </a:rPr>
              <a:t>UTE Pass BOCES</a:t>
            </a:r>
          </a:p>
          <a:p>
            <a:pPr marL="0" marR="0" algn="l" defTabSz="914400" rtl="0" eaLnBrk="0" latinLnBrk="0" hangingPunct="0">
              <a:spcBef>
                <a:spcPts val="0"/>
              </a:spcBef>
              <a:spcAft>
                <a:spcPts val="0"/>
              </a:spcAft>
            </a:pPr>
            <a:r>
              <a:rPr lang="en-US" sz="2400" kern="1200" dirty="0">
                <a:solidFill>
                  <a:srgbClr val="5A1A5C"/>
                </a:solidFill>
                <a:latin typeface="+mn-lt"/>
                <a:cs typeface="Calibri" panose="020F0502020204030204" pitchFamily="34" charset="0"/>
              </a:rPr>
              <a:t>405 El Monte Place</a:t>
            </a:r>
          </a:p>
          <a:p>
            <a:pPr marL="0" marR="0" algn="l" defTabSz="914400" rtl="0" eaLnBrk="0" latinLnBrk="0" hangingPunct="0">
              <a:spcBef>
                <a:spcPts val="0"/>
              </a:spcBef>
              <a:spcAft>
                <a:spcPts val="0"/>
              </a:spcAft>
            </a:pPr>
            <a:r>
              <a:rPr lang="en-US" sz="2400" kern="1200" dirty="0">
                <a:solidFill>
                  <a:srgbClr val="5A1A5C"/>
                </a:solidFill>
                <a:latin typeface="+mn-lt"/>
                <a:cs typeface="Calibri" panose="020F0502020204030204" pitchFamily="34" charset="0"/>
              </a:rPr>
              <a:t>Manitou Springs, CO 80829</a:t>
            </a:r>
          </a:p>
          <a:p>
            <a:pPr marL="0" marR="0" algn="l" defTabSz="914400" rtl="0" eaLnBrk="0" latinLnBrk="0" hangingPunct="0">
              <a:spcBef>
                <a:spcPts val="0"/>
              </a:spcBef>
              <a:spcAft>
                <a:spcPts val="0"/>
              </a:spcAft>
            </a:pPr>
            <a:r>
              <a:rPr lang="en-US" sz="2400" kern="1200" dirty="0">
                <a:solidFill>
                  <a:srgbClr val="5A1A5C"/>
                </a:solidFill>
                <a:latin typeface="+mn-lt"/>
                <a:cs typeface="Calibri" panose="020F0502020204030204" pitchFamily="34" charset="0"/>
              </a:rPr>
              <a:t>Phone:  719-685-2640</a:t>
            </a:r>
          </a:p>
          <a:p>
            <a:pPr marL="0" marR="0" algn="l" defTabSz="914400" rtl="0" eaLnBrk="0" latinLnBrk="0" hangingPunct="0">
              <a:spcBef>
                <a:spcPts val="0"/>
              </a:spcBef>
              <a:spcAft>
                <a:spcPts val="0"/>
              </a:spcAft>
            </a:pPr>
            <a:r>
              <a:rPr lang="en-US" sz="2400" kern="1200" dirty="0">
                <a:solidFill>
                  <a:srgbClr val="5A1A5C"/>
                </a:solidFill>
                <a:latin typeface="+mn-lt"/>
                <a:cs typeface="Calibri" panose="020F0502020204030204" pitchFamily="34" charset="0"/>
              </a:rPr>
              <a:t>mplamer@upboces.org</a:t>
            </a:r>
          </a:p>
          <a:p>
            <a:pPr marL="0" marR="0" algn="l" defTabSz="914400" rtl="0" eaLnBrk="0" latinLnBrk="0" hangingPunct="0">
              <a:spcBef>
                <a:spcPts val="0"/>
              </a:spcBef>
              <a:spcAft>
                <a:spcPts val="0"/>
              </a:spcAft>
            </a:pPr>
            <a:r>
              <a:rPr lang="en-US" sz="2400" kern="1200" dirty="0">
                <a:solidFill>
                  <a:srgbClr val="5A1A5C"/>
                </a:solidFill>
                <a:latin typeface="+mn-lt"/>
                <a:cs typeface="Calibri" panose="020F0502020204030204" pitchFamily="34" charset="0"/>
              </a:rPr>
              <a:t>www.upboces.org  </a:t>
            </a:r>
          </a:p>
          <a:p>
            <a:endParaRPr lang="en-US" sz="2400" dirty="0">
              <a:solidFill>
                <a:srgbClr val="6A066A"/>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3408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365416" y="172401"/>
            <a:ext cx="11266747" cy="933640"/>
          </a:xfrm>
          <a:prstGeom prst="rect">
            <a:avLst/>
          </a:prstGeom>
          <a:effectLst>
            <a:innerShdw blurRad="114300">
              <a:prstClr val="black"/>
            </a:innerShdw>
          </a:effectLst>
        </p:spPr>
        <p:txBody>
          <a:bodyPr vert="horz" lIns="91440" tIns="45720" rIns="91440" bIns="45720" rtlCol="0" anchor="b">
            <a:noAutofit/>
          </a:bodyPr>
          <a:lstStyle>
            <a:lvl1pPr algn="l" defTabSz="914400" rtl="0" eaLnBrk="1" latinLnBrk="0" hangingPunct="1">
              <a:lnSpc>
                <a:spcPct val="90000"/>
              </a:lnSpc>
              <a:spcBef>
                <a:spcPct val="0"/>
              </a:spcBef>
              <a:buNone/>
              <a:defRPr sz="3600" kern="1200" spc="100" baseline="0">
                <a:solidFill>
                  <a:schemeClr val="tx1"/>
                </a:solidFill>
                <a:latin typeface="+mj-lt"/>
                <a:ea typeface="+mj-ea"/>
                <a:cs typeface="+mj-cs"/>
              </a:defRPr>
            </a:lvl1pPr>
          </a:lstStyle>
          <a:p>
            <a:pPr algn="ctr">
              <a:defRPr/>
            </a:pPr>
            <a:r>
              <a:rPr lang="en-US" sz="4400" b="1" dirty="0">
                <a:ln/>
                <a:solidFill>
                  <a:srgbClr val="6A066A"/>
                </a:solidFill>
                <a:effectLst>
                  <a:outerShdw blurRad="38100" dist="38100" dir="2700000" algn="tl">
                    <a:srgbClr val="000000">
                      <a:alpha val="43137"/>
                    </a:srgbClr>
                  </a:outerShdw>
                </a:effectLst>
                <a:latin typeface="Arial Rounded MT Bold" panose="020F0704030504030204" pitchFamily="34" charset="0"/>
                <a:ea typeface="+mn-ea"/>
                <a:cs typeface="+mn-cs"/>
              </a:rPr>
              <a:t>Colorado BOCES Executive Committee</a:t>
            </a:r>
          </a:p>
        </p:txBody>
      </p:sp>
      <p:pic>
        <p:nvPicPr>
          <p:cNvPr id="16"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8582438" y="4927469"/>
            <a:ext cx="2846692" cy="130473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152400" h="50800" prst="softRound"/>
            <a:contourClr>
              <a:srgbClr val="C0C0C0"/>
            </a:contourClr>
          </a:sp3d>
        </p:spPr>
      </p:pic>
      <p:graphicFrame>
        <p:nvGraphicFramePr>
          <p:cNvPr id="5" name="Table 4"/>
          <p:cNvGraphicFramePr>
            <a:graphicFrameLocks noGrp="1"/>
          </p:cNvGraphicFramePr>
          <p:nvPr>
            <p:extLst>
              <p:ext uri="{D42A27DB-BD31-4B8C-83A1-F6EECF244321}">
                <p14:modId xmlns:p14="http://schemas.microsoft.com/office/powerpoint/2010/main" val="3220226840"/>
              </p:ext>
            </p:extLst>
          </p:nvPr>
        </p:nvGraphicFramePr>
        <p:xfrm>
          <a:off x="232229" y="1294727"/>
          <a:ext cx="11959771" cy="4892968"/>
        </p:xfrm>
        <a:graphic>
          <a:graphicData uri="http://schemas.openxmlformats.org/drawingml/2006/table">
            <a:tbl>
              <a:tblPr firstCol="1" bandRow="1">
                <a:tableStyleId>{91EBBBCC-DAD2-459C-BE2E-F6DE35CF9A28}</a:tableStyleId>
              </a:tblPr>
              <a:tblGrid>
                <a:gridCol w="4322698">
                  <a:extLst>
                    <a:ext uri="{9D8B030D-6E8A-4147-A177-3AD203B41FA5}">
                      <a16:colId xmlns:a16="http://schemas.microsoft.com/office/drawing/2014/main" val="1263949549"/>
                    </a:ext>
                  </a:extLst>
                </a:gridCol>
                <a:gridCol w="3819816">
                  <a:extLst>
                    <a:ext uri="{9D8B030D-6E8A-4147-A177-3AD203B41FA5}">
                      <a16:colId xmlns:a16="http://schemas.microsoft.com/office/drawing/2014/main" val="3326002100"/>
                    </a:ext>
                  </a:extLst>
                </a:gridCol>
                <a:gridCol w="3774915">
                  <a:extLst>
                    <a:ext uri="{9D8B030D-6E8A-4147-A177-3AD203B41FA5}">
                      <a16:colId xmlns:a16="http://schemas.microsoft.com/office/drawing/2014/main" val="1016962850"/>
                    </a:ext>
                  </a:extLst>
                </a:gridCol>
                <a:gridCol w="42342">
                  <a:extLst>
                    <a:ext uri="{9D8B030D-6E8A-4147-A177-3AD203B41FA5}">
                      <a16:colId xmlns:a16="http://schemas.microsoft.com/office/drawing/2014/main" val="1367225761"/>
                    </a:ext>
                  </a:extLst>
                </a:gridCol>
              </a:tblGrid>
              <a:tr h="4281713">
                <a:tc>
                  <a:txBody>
                    <a:bodyPr/>
                    <a:lstStyle/>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Ken Haptonstall, President</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Colorado River BOCES</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PO Box 68</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Parachute, CO 81635</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Phone: 970-285-5265</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khaptonstall@crboces.org</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www.crboces.org</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 </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Marcy Palmer, Treasurer-Secretary</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UTE Pass BOCES</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405 El Monte Place</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Manitou Springs, CO 80829</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Phone:  719-685-2640</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mplamer@upboces.org</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www.upboces.org  </a:t>
                      </a:r>
                    </a:p>
                  </a:txBody>
                  <a:tcPr marL="8084" marR="8084" marT="8084" marB="8084">
                    <a:noFill/>
                  </a:tcPr>
                </a:tc>
                <a:tc>
                  <a:txBody>
                    <a:bodyPr/>
                    <a:lstStyle/>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Tamara Durbin, President-Elect</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Northeast BOCES</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PO Box 98</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Haxtun, CO 80731</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Phone:  970-521-2771</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tdurbin@neboces.org</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www.neboces.org  </a:t>
                      </a:r>
                    </a:p>
                    <a:p>
                      <a:pPr marL="0" marR="0" algn="l" defTabSz="914400" rtl="0" eaLnBrk="0" latinLnBrk="0" hangingPunct="0">
                        <a:spcBef>
                          <a:spcPts val="0"/>
                        </a:spcBef>
                        <a:spcAft>
                          <a:spcPts val="0"/>
                        </a:spcAft>
                      </a:pPr>
                      <a:endParaRPr lang="en-US" sz="2000" b="1" kern="1200" dirty="0">
                        <a:solidFill>
                          <a:srgbClr val="6A066A"/>
                        </a:solidFill>
                        <a:effectLst/>
                        <a:latin typeface="Calibri" panose="020F0502020204030204" pitchFamily="34" charset="0"/>
                        <a:ea typeface="+mn-ea"/>
                        <a:cs typeface="Calibri" panose="020F0502020204030204" pitchFamily="34" charset="0"/>
                      </a:endParaRP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Brad Bauer, Director at Large</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Rio Blanco BOCES</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402 W Main St, Suite 219</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Rangely, CO 81648</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Phone:  970-675-2064</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brad.bauer@meeker.k12.co.us</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www.rioblancoboces.org</a:t>
                      </a:r>
                    </a:p>
                    <a:p>
                      <a:pPr marL="0" marR="0" algn="l" defTabSz="914400" rtl="0" eaLnBrk="0" latinLnBrk="0" hangingPunct="0">
                        <a:spcBef>
                          <a:spcPts val="0"/>
                        </a:spcBef>
                        <a:spcAft>
                          <a:spcPts val="0"/>
                        </a:spcAft>
                      </a:pPr>
                      <a:endParaRPr lang="en-US" sz="2000" b="1" kern="1200" dirty="0">
                        <a:solidFill>
                          <a:srgbClr val="6A066A"/>
                        </a:solidFill>
                        <a:effectLst/>
                        <a:latin typeface="Calibri" panose="020F0502020204030204" pitchFamily="34" charset="0"/>
                        <a:ea typeface="+mn-ea"/>
                        <a:cs typeface="Calibri" panose="020F0502020204030204" pitchFamily="34" charset="0"/>
                      </a:endParaRPr>
                    </a:p>
                  </a:txBody>
                  <a:tcPr marL="8084" marR="8084" marT="8084" marB="8084">
                    <a:noFill/>
                  </a:tcPr>
                </a:tc>
                <a:tc>
                  <a:txBody>
                    <a:bodyPr/>
                    <a:lstStyle/>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Jason Westfall, Past-President </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East</a:t>
                      </a:r>
                      <a:r>
                        <a:rPr lang="en-US" sz="2000" b="1" kern="1200" baseline="0" dirty="0">
                          <a:solidFill>
                            <a:srgbClr val="6A066A"/>
                          </a:solidFill>
                          <a:effectLst/>
                          <a:latin typeface="Calibri" panose="020F0502020204030204" pitchFamily="34" charset="0"/>
                          <a:ea typeface="+mn-ea"/>
                          <a:cs typeface="Calibri" panose="020F0502020204030204" pitchFamily="34" charset="0"/>
                        </a:rPr>
                        <a:t> Central</a:t>
                      </a:r>
                      <a:r>
                        <a:rPr lang="en-US" sz="2000" b="1" kern="1200" dirty="0">
                          <a:solidFill>
                            <a:srgbClr val="6A066A"/>
                          </a:solidFill>
                          <a:effectLst/>
                          <a:latin typeface="Calibri" panose="020F0502020204030204" pitchFamily="34" charset="0"/>
                          <a:ea typeface="+mn-ea"/>
                          <a:cs typeface="Calibri" panose="020F0502020204030204" pitchFamily="34" charset="0"/>
                        </a:rPr>
                        <a:t> BOCES </a:t>
                      </a:r>
                      <a:br>
                        <a:rPr lang="en-US" sz="2000" b="1" kern="1200" dirty="0">
                          <a:solidFill>
                            <a:srgbClr val="6A066A"/>
                          </a:solidFill>
                          <a:effectLst/>
                          <a:latin typeface="Calibri" panose="020F0502020204030204" pitchFamily="34" charset="0"/>
                          <a:ea typeface="+mn-ea"/>
                          <a:cs typeface="Calibri" panose="020F0502020204030204" pitchFamily="34" charset="0"/>
                        </a:rPr>
                      </a:br>
                      <a:r>
                        <a:rPr lang="en-US" sz="2000" b="1" kern="1200" dirty="0">
                          <a:solidFill>
                            <a:srgbClr val="6A066A"/>
                          </a:solidFill>
                          <a:effectLst/>
                          <a:latin typeface="Calibri" panose="020F0502020204030204" pitchFamily="34" charset="0"/>
                          <a:ea typeface="+mn-ea"/>
                          <a:cs typeface="Calibri" panose="020F0502020204030204" pitchFamily="34" charset="0"/>
                        </a:rPr>
                        <a:t>PO Box</a:t>
                      </a:r>
                      <a:r>
                        <a:rPr lang="en-US" sz="2000" b="1" kern="1200" baseline="0" dirty="0">
                          <a:solidFill>
                            <a:srgbClr val="6A066A"/>
                          </a:solidFill>
                          <a:effectLst/>
                          <a:latin typeface="Calibri" panose="020F0502020204030204" pitchFamily="34" charset="0"/>
                          <a:ea typeface="+mn-ea"/>
                          <a:cs typeface="Calibri" panose="020F0502020204030204" pitchFamily="34" charset="0"/>
                        </a:rPr>
                        <a:t> 910</a:t>
                      </a:r>
                      <a:endParaRPr lang="en-US" sz="2000" b="1" kern="1200" dirty="0">
                        <a:solidFill>
                          <a:srgbClr val="6A066A"/>
                        </a:solidFill>
                        <a:effectLst/>
                        <a:latin typeface="Calibri" panose="020F0502020204030204" pitchFamily="34" charset="0"/>
                        <a:ea typeface="+mn-ea"/>
                        <a:cs typeface="Calibri" panose="020F0502020204030204" pitchFamily="34" charset="0"/>
                      </a:endParaRP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Limon, CO 80828-0910</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Phone:  719-775-2342,</a:t>
                      </a:r>
                      <a:r>
                        <a:rPr lang="en-US" sz="2000" b="1" kern="1200" baseline="0" dirty="0">
                          <a:solidFill>
                            <a:srgbClr val="6A066A"/>
                          </a:solidFill>
                          <a:effectLst/>
                          <a:latin typeface="Calibri" panose="020F0502020204030204" pitchFamily="34" charset="0"/>
                          <a:ea typeface="+mn-ea"/>
                          <a:cs typeface="Calibri" panose="020F0502020204030204" pitchFamily="34" charset="0"/>
                        </a:rPr>
                        <a:t> Ext 116</a:t>
                      </a:r>
                      <a:endParaRPr lang="en-US" sz="2000" b="1" kern="1200" dirty="0">
                        <a:solidFill>
                          <a:srgbClr val="6A066A"/>
                        </a:solidFill>
                        <a:effectLst/>
                        <a:latin typeface="Calibri" panose="020F0502020204030204" pitchFamily="34" charset="0"/>
                        <a:ea typeface="+mn-ea"/>
                        <a:cs typeface="Calibri" panose="020F0502020204030204" pitchFamily="34" charset="0"/>
                      </a:endParaRP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jasonw@ecboces.org</a:t>
                      </a:r>
                    </a:p>
                    <a:p>
                      <a:pPr marL="0" marR="0" algn="l" defTabSz="914400" rtl="0" eaLnBrk="0" latinLnBrk="0" hangingPunct="0">
                        <a:spcBef>
                          <a:spcPts val="0"/>
                        </a:spcBef>
                        <a:spcAft>
                          <a:spcPts val="0"/>
                        </a:spcAft>
                      </a:pPr>
                      <a:r>
                        <a:rPr lang="en-US" sz="2000" b="1" kern="1200" dirty="0">
                          <a:solidFill>
                            <a:srgbClr val="6A066A"/>
                          </a:solidFill>
                          <a:effectLst/>
                          <a:latin typeface="Calibri" panose="020F0502020204030204" pitchFamily="34" charset="0"/>
                          <a:ea typeface="+mn-ea"/>
                          <a:cs typeface="Calibri" panose="020F0502020204030204" pitchFamily="34" charset="0"/>
                        </a:rPr>
                        <a:t>www.ecboces.org</a:t>
                      </a:r>
                    </a:p>
                  </a:txBody>
                  <a:tcPr marL="8084" marR="8084" marT="8084" marB="8084">
                    <a:noFill/>
                  </a:tcPr>
                </a:tc>
                <a:tc>
                  <a:txBody>
                    <a:bodyPr/>
                    <a:lstStyle/>
                    <a:p>
                      <a:pPr marL="0" marR="0" algn="l">
                        <a:lnSpc>
                          <a:spcPts val="1560"/>
                        </a:lnSpc>
                        <a:spcBef>
                          <a:spcPts val="0"/>
                        </a:spcBef>
                        <a:spcAft>
                          <a:spcPts val="0"/>
                        </a:spcAft>
                      </a:pPr>
                      <a:r>
                        <a:rPr lang="en-US" sz="1600" b="1" dirty="0">
                          <a:solidFill>
                            <a:srgbClr val="932A96"/>
                          </a:solidFill>
                          <a:effectLst>
                            <a:outerShdw blurRad="38100" dist="38100" dir="2700000" algn="tl">
                              <a:srgbClr val="000000">
                                <a:alpha val="43137"/>
                              </a:srgbClr>
                            </a:outerShdw>
                          </a:effectLst>
                        </a:rPr>
                        <a:t> </a:t>
                      </a:r>
                    </a:p>
                    <a:p>
                      <a:pPr marL="0" marR="0" algn="l">
                        <a:lnSpc>
                          <a:spcPts val="1560"/>
                        </a:lnSpc>
                        <a:spcBef>
                          <a:spcPts val="0"/>
                        </a:spcBef>
                        <a:spcAft>
                          <a:spcPts val="0"/>
                        </a:spcAft>
                      </a:pPr>
                      <a:r>
                        <a:rPr lang="en-US" sz="1600" b="1" dirty="0">
                          <a:solidFill>
                            <a:srgbClr val="932A96"/>
                          </a:solidFill>
                          <a:effectLst>
                            <a:outerShdw blurRad="38100" dist="38100" dir="2700000" algn="tl">
                              <a:srgbClr val="000000">
                                <a:alpha val="43137"/>
                              </a:srgbClr>
                            </a:outerShdw>
                          </a:effectLst>
                        </a:rPr>
                        <a:t> </a:t>
                      </a:r>
                      <a:endParaRPr lang="en-US" sz="1600" b="1" dirty="0">
                        <a:solidFill>
                          <a:srgbClr val="932A96"/>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8084" marR="8084" marT="8084" marB="8084">
                    <a:noFill/>
                  </a:tcPr>
                </a:tc>
                <a:extLst>
                  <a:ext uri="{0D108BD9-81ED-4DB2-BD59-A6C34878D82A}">
                    <a16:rowId xmlns:a16="http://schemas.microsoft.com/office/drawing/2014/main" val="1668330124"/>
                  </a:ext>
                </a:extLst>
              </a:tr>
            </a:tbl>
          </a:graphicData>
        </a:graphic>
      </p:graphicFrame>
    </p:spTree>
    <p:extLst>
      <p:ext uri="{BB962C8B-B14F-4D97-AF65-F5344CB8AC3E}">
        <p14:creationId xmlns:p14="http://schemas.microsoft.com/office/powerpoint/2010/main" val="2194786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410" y="4356794"/>
            <a:ext cx="10898824" cy="1107996"/>
          </a:xfrm>
        </p:spPr>
        <p:txBody>
          <a:bodyPr wrap="square">
            <a:spAutoFit/>
          </a:bodyPr>
          <a:lstStyle/>
          <a:p>
            <a:pPr algn="ctr">
              <a:tabLst>
                <a:tab pos="457200" algn="l"/>
              </a:tabLst>
            </a:pPr>
            <a:r>
              <a:rPr lang="en-US" sz="6600" b="1" dirty="0">
                <a:ln/>
                <a:solidFill>
                  <a:srgbClr val="6A066A"/>
                </a:solidFill>
                <a:effectLst>
                  <a:outerShdw blurRad="38100" dist="38100" dir="2700000" algn="tl">
                    <a:srgbClr val="000000">
                      <a:alpha val="43137"/>
                    </a:srgbClr>
                  </a:outerShdw>
                </a:effectLst>
                <a:latin typeface="Arial Rounded MT Bold" panose="020F0704030504030204" pitchFamily="34" charset="0"/>
                <a:ea typeface="+mn-ea"/>
                <a:cs typeface="+mn-cs"/>
              </a:rPr>
              <a:t>BOCES Pre-Assessment</a:t>
            </a:r>
          </a:p>
        </p:txBody>
      </p:sp>
      <p:sp>
        <p:nvSpPr>
          <p:cNvPr id="4" name="Rectangle 4"/>
          <p:cNvSpPr>
            <a:spLocks noChangeArrowheads="1"/>
          </p:cNvSpPr>
          <p:nvPr/>
        </p:nvSpPr>
        <p:spPr bwMode="auto">
          <a:xfrm>
            <a:off x="0" y="2971800"/>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r>
              <a:rPr lang="en-US" sz="6000" b="1" dirty="0">
                <a:ln w="9525">
                  <a:solidFill>
                    <a:schemeClr val="bg1"/>
                  </a:solidFill>
                  <a:prstDash val="solid"/>
                </a:ln>
                <a:effectLst>
                  <a:outerShdw blurRad="12700" dist="38100" dir="2700000" algn="tl" rotWithShape="0">
                    <a:schemeClr val="bg1">
                      <a:lumMod val="50000"/>
                    </a:schemeClr>
                  </a:outerShdw>
                </a:effectLst>
                <a:latin typeface="Calibri" panose="020F0502020204030204" pitchFamily="34" charset="0"/>
              </a:rPr>
            </a:br>
            <a:endParaRPr lang="en-US" sz="6000" b="1" dirty="0">
              <a:ln w="9525">
                <a:solidFill>
                  <a:schemeClr val="bg1"/>
                </a:solidFill>
                <a:prstDash val="solid"/>
              </a:ln>
              <a:effectLst>
                <a:outerShdw blurRad="12700" dist="38100" dir="2700000" algn="tl" rotWithShape="0">
                  <a:schemeClr val="bg1">
                    <a:lumMod val="50000"/>
                  </a:schemeClr>
                </a:outerShdw>
              </a:effectLst>
              <a:latin typeface="Calibri" panose="020F0502020204030204" pitchFamily="34" charset="0"/>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933700" y="774589"/>
            <a:ext cx="6427041" cy="294572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152400" h="50800" prst="softRound"/>
            <a:contourClr>
              <a:srgbClr val="C0C0C0"/>
            </a:contourClr>
          </a:sp3d>
        </p:spPr>
      </p:pic>
    </p:spTree>
    <p:extLst>
      <p:ext uri="{BB962C8B-B14F-4D97-AF65-F5344CB8AC3E}">
        <p14:creationId xmlns:p14="http://schemas.microsoft.com/office/powerpoint/2010/main" val="363685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320" y="1154430"/>
            <a:ext cx="10321290" cy="4846320"/>
          </a:xfrm>
        </p:spPr>
        <p:txBody>
          <a:bodyPr>
            <a:noAutofit/>
          </a:bodyPr>
          <a:lstStyle/>
          <a:p>
            <a:pPr>
              <a:tabLst>
                <a:tab pos="457200" algn="l"/>
              </a:tabLst>
              <a:defRPr/>
            </a:pPr>
            <a:r>
              <a:rPr lang="en-US" sz="6000" b="1" dirty="0">
                <a:ln/>
                <a:solidFill>
                  <a:srgbClr val="6A066A"/>
                </a:solidFill>
                <a:latin typeface="Calibri" panose="020F0502020204030204" pitchFamily="34" charset="0"/>
                <a:ea typeface="+mn-ea"/>
                <a:cs typeface="+mn-cs"/>
              </a:rPr>
              <a:t>1. True or False:</a:t>
            </a:r>
            <a:br>
              <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rPr>
            </a:br>
            <a:br>
              <a:rPr lang="en-US" sz="4800" b="1" dirty="0">
                <a:ln/>
                <a:solidFill>
                  <a:srgbClr val="7030A0"/>
                </a:solidFill>
                <a:effectLst>
                  <a:outerShdw blurRad="38100" dist="38100" dir="2700000" algn="tl">
                    <a:srgbClr val="000000">
                      <a:alpha val="43137"/>
                    </a:srgbClr>
                  </a:outerShdw>
                </a:effectLst>
                <a:latin typeface="Calibri" panose="020F0502020204030204" pitchFamily="34" charset="0"/>
                <a:ea typeface="+mn-ea"/>
                <a:cs typeface="+mn-cs"/>
              </a:rPr>
            </a:br>
            <a:r>
              <a:rPr lang="en-US" sz="6000" b="1" dirty="0">
                <a:ln/>
                <a:solidFill>
                  <a:srgbClr val="6A066A"/>
                </a:solidFill>
                <a:latin typeface="Calibri" panose="020F0502020204030204" pitchFamily="34" charset="0"/>
                <a:ea typeface="+mn-ea"/>
                <a:cs typeface="+mn-cs"/>
              </a:rPr>
              <a:t>BOCES receives 100% of its funding from State and Federal funds?</a:t>
            </a:r>
          </a:p>
        </p:txBody>
      </p:sp>
    </p:spTree>
    <p:extLst>
      <p:ext uri="{BB962C8B-B14F-4D97-AF65-F5344CB8AC3E}">
        <p14:creationId xmlns:p14="http://schemas.microsoft.com/office/powerpoint/2010/main" val="129413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891" y="1165860"/>
            <a:ext cx="10218419" cy="4248150"/>
          </a:xfrm>
        </p:spPr>
        <p:txBody>
          <a:bodyPr>
            <a:noAutofit/>
          </a:bodyPr>
          <a:lstStyle/>
          <a:p>
            <a:pPr>
              <a:tabLst>
                <a:tab pos="457200" algn="l"/>
              </a:tabLst>
              <a:defRPr/>
            </a:pPr>
            <a:r>
              <a:rPr lang="en-US" sz="6000" b="1" dirty="0">
                <a:ln/>
                <a:solidFill>
                  <a:srgbClr val="6A066A"/>
                </a:solidFill>
                <a:latin typeface="Calibri" panose="020F0502020204030204" pitchFamily="34" charset="0"/>
                <a:ea typeface="+mn-ea"/>
                <a:cs typeface="+mn-cs"/>
              </a:rPr>
              <a:t>2. True or False:</a:t>
            </a:r>
            <a:br>
              <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rPr>
            </a:br>
            <a:br>
              <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rPr>
            </a:br>
            <a:r>
              <a:rPr lang="en-US" sz="6000" b="1" dirty="0">
                <a:ln/>
                <a:solidFill>
                  <a:srgbClr val="6A066A"/>
                </a:solidFill>
                <a:latin typeface="Calibri" panose="020F0502020204030204" pitchFamily="34" charset="0"/>
                <a:ea typeface="+mn-ea"/>
                <a:cs typeface="+mn-cs"/>
              </a:rPr>
              <a:t>BOCES are unique to Colorado?</a:t>
            </a:r>
          </a:p>
        </p:txBody>
      </p:sp>
    </p:spTree>
    <p:extLst>
      <p:ext uri="{BB962C8B-B14F-4D97-AF65-F5344CB8AC3E}">
        <p14:creationId xmlns:p14="http://schemas.microsoft.com/office/powerpoint/2010/main" val="1798162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1131570"/>
            <a:ext cx="10184130" cy="5726430"/>
          </a:xfrm>
        </p:spPr>
        <p:txBody>
          <a:bodyPr>
            <a:noAutofit/>
          </a:bodyPr>
          <a:lstStyle/>
          <a:p>
            <a:pPr>
              <a:tabLst>
                <a:tab pos="457200" algn="l"/>
              </a:tabLst>
              <a:defRPr/>
            </a:pPr>
            <a:r>
              <a:rPr lang="en-US" sz="6000" b="1" dirty="0">
                <a:ln/>
                <a:solidFill>
                  <a:srgbClr val="6A066A"/>
                </a:solidFill>
                <a:latin typeface="Calibri" panose="020F0502020204030204" pitchFamily="34" charset="0"/>
                <a:ea typeface="+mn-ea"/>
                <a:cs typeface="+mn-cs"/>
              </a:rPr>
              <a:t>3. True or False:</a:t>
            </a:r>
            <a:br>
              <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rPr>
            </a:br>
            <a:br>
              <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rPr>
            </a:br>
            <a:r>
              <a:rPr lang="en-US" sz="6000" b="1" dirty="0">
                <a:ln/>
                <a:solidFill>
                  <a:srgbClr val="6A066A"/>
                </a:solidFill>
                <a:latin typeface="Calibri" panose="020F0502020204030204" pitchFamily="34" charset="0"/>
                <a:ea typeface="+mn-ea"/>
                <a:cs typeface="+mn-cs"/>
              </a:rPr>
              <a:t>BOCES can have accreditation contracts with the state to operate schools?</a:t>
            </a:r>
            <a:br>
              <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rPr>
            </a:br>
            <a:endPar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endParaRPr>
          </a:p>
        </p:txBody>
      </p:sp>
    </p:spTree>
    <p:extLst>
      <p:ext uri="{BB962C8B-B14F-4D97-AF65-F5344CB8AC3E}">
        <p14:creationId xmlns:p14="http://schemas.microsoft.com/office/powerpoint/2010/main" val="2387842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37311" y="1644650"/>
            <a:ext cx="11109960" cy="4050030"/>
          </a:xfrm>
        </p:spPr>
        <p:txBody>
          <a:bodyPr>
            <a:noAutofit/>
          </a:bodyPr>
          <a:lstStyle/>
          <a:p>
            <a:pPr>
              <a:tabLst>
                <a:tab pos="457200" algn="l"/>
              </a:tabLst>
              <a:defRPr/>
            </a:pPr>
            <a:r>
              <a:rPr lang="en-US" sz="6000" b="1" dirty="0">
                <a:ln/>
                <a:solidFill>
                  <a:srgbClr val="6A066A"/>
                </a:solidFill>
                <a:latin typeface="Calibri" panose="020F0502020204030204" pitchFamily="34" charset="0"/>
                <a:ea typeface="+mn-ea"/>
                <a:cs typeface="+mn-cs"/>
              </a:rPr>
              <a:t>4. True or False:</a:t>
            </a:r>
            <a:br>
              <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rPr>
            </a:br>
            <a:br>
              <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rPr>
            </a:br>
            <a:r>
              <a:rPr lang="en-US" sz="6000" b="1" dirty="0">
                <a:ln/>
                <a:solidFill>
                  <a:srgbClr val="6A066A"/>
                </a:solidFill>
                <a:latin typeface="Calibri" panose="020F0502020204030204" pitchFamily="34" charset="0"/>
                <a:ea typeface="+mn-ea"/>
                <a:cs typeface="+mn-cs"/>
              </a:rPr>
              <a:t>A school district can belong to more than one BOCES?</a:t>
            </a:r>
            <a:br>
              <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rPr>
            </a:br>
            <a:endParaRPr lang="en-US" sz="6000" b="1" dirty="0">
              <a:ln/>
              <a:solidFill>
                <a:srgbClr val="6A066A"/>
              </a:solidFill>
              <a:effectLst>
                <a:outerShdw blurRad="38100" dist="38100" dir="2700000" algn="tl">
                  <a:srgbClr val="000000">
                    <a:alpha val="43137"/>
                  </a:srgbClr>
                </a:outerShdw>
              </a:effectLst>
              <a:latin typeface="Calibri" panose="020F0502020204030204" pitchFamily="34" charset="0"/>
              <a:ea typeface="+mn-ea"/>
              <a:cs typeface="+mn-cs"/>
            </a:endParaRPr>
          </a:p>
        </p:txBody>
      </p:sp>
    </p:spTree>
    <p:extLst>
      <p:ext uri="{BB962C8B-B14F-4D97-AF65-F5344CB8AC3E}">
        <p14:creationId xmlns:p14="http://schemas.microsoft.com/office/powerpoint/2010/main" val="158500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2082</Words>
  <Application>Microsoft Office PowerPoint</Application>
  <PresentationFormat>Widescreen</PresentationFormat>
  <Paragraphs>276</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Arial Rounded MT Bold</vt:lpstr>
      <vt:lpstr>Calibri</vt:lpstr>
      <vt:lpstr>Cambria</vt:lpstr>
      <vt:lpstr>Corbel</vt:lpstr>
      <vt:lpstr>Wingdings</vt:lpstr>
      <vt:lpstr>Cloud skipper design template</vt:lpstr>
      <vt:lpstr>PowerPoint Presentation</vt:lpstr>
      <vt:lpstr>PowerPoint Presentation</vt:lpstr>
      <vt:lpstr>OUTCOMES FOR THE SESSION:</vt:lpstr>
      <vt:lpstr>Session Topics</vt:lpstr>
      <vt:lpstr>BOCES Pre-Assessment</vt:lpstr>
      <vt:lpstr>1. True or False:  BOCES receives 100% of its funding from State and Federal funds?</vt:lpstr>
      <vt:lpstr>2. True or False:  BOCES are unique to Colorado?</vt:lpstr>
      <vt:lpstr>3. True or False:  BOCES can have accreditation contracts with the state to operate schools? </vt:lpstr>
      <vt:lpstr>4. True or False:  A school district can belong to more than one BOCES?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2014-10-21T18:09:30Z</dcterms:created>
  <dcterms:modified xsi:type="dcterms:W3CDTF">2023-11-15T16:17:33Z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