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Robo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Roboto-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Roboto-italic.fntdata"/><Relationship Id="rId6" Type="http://schemas.openxmlformats.org/officeDocument/2006/relationships/slide" Target="slides/slide1.xml"/><Relationship Id="rId18" Type="http://schemas.openxmlformats.org/officeDocument/2006/relationships/font" Target="fonts/Robo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292eee7e999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292eee7e999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292eee7e999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292eee7e999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292eee7e999_0_1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292eee7e999_0_1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292eee7e999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292eee7e999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292eee7e999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292eee7e999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rgbClr val="374151"/>
                </a:solidFill>
                <a:highlight>
                  <a:srgbClr val="F7F7F8"/>
                </a:highlight>
              </a:rPr>
              <a:t>Certainly, here are some simplified talking points to introduce someone new to the policy governance structure of a Board of Education:</a:t>
            </a:r>
            <a:endParaRPr>
              <a:solidFill>
                <a:srgbClr val="374151"/>
              </a:solidFill>
              <a:highlight>
                <a:srgbClr val="F7F7F8"/>
              </a:highlight>
            </a:endParaRPr>
          </a:p>
          <a:p>
            <a:pPr indent="0" lvl="0" marL="292100" rtl="0" algn="l">
              <a:lnSpc>
                <a:spcPct val="115000"/>
              </a:lnSpc>
              <a:spcBef>
                <a:spcPts val="1500"/>
              </a:spcBef>
              <a:spcAft>
                <a:spcPts val="0"/>
              </a:spcAft>
              <a:buClr>
                <a:schemeClr val="dk1"/>
              </a:buClr>
              <a:buSzPts val="1100"/>
              <a:buFont typeface="Arial"/>
              <a:buNone/>
            </a:pPr>
            <a:r>
              <a:rPr lang="en">
                <a:solidFill>
                  <a:srgbClr val="374151"/>
                </a:solidFill>
                <a:highlight>
                  <a:srgbClr val="F7F7F8"/>
                </a:highlight>
              </a:rPr>
              <a:t>1.</a:t>
            </a:r>
            <a:r>
              <a:rPr lang="en" sz="700">
                <a:solidFill>
                  <a:srgbClr val="374151"/>
                </a:solidFill>
                <a:highlight>
                  <a:srgbClr val="F7F7F8"/>
                </a:highlight>
                <a:latin typeface="Times New Roman"/>
                <a:ea typeface="Times New Roman"/>
                <a:cs typeface="Times New Roman"/>
                <a:sym typeface="Times New Roman"/>
              </a:rPr>
              <a:t>     </a:t>
            </a:r>
            <a:r>
              <a:rPr b="1" lang="en">
                <a:solidFill>
                  <a:srgbClr val="374151"/>
                </a:solidFill>
                <a:highlight>
                  <a:srgbClr val="F7F7F8"/>
                </a:highlight>
              </a:rPr>
              <a:t>Clear Objectives and Boundaries:</a:t>
            </a:r>
            <a:r>
              <a:rPr lang="en">
                <a:solidFill>
                  <a:srgbClr val="374151"/>
                </a:solidFill>
                <a:highlight>
                  <a:srgbClr val="F7F7F8"/>
                </a:highlight>
              </a:rPr>
              <a:t> Policy Governance emphasizes the importance of setting clear objectives (</a:t>
            </a:r>
            <a:r>
              <a:rPr lang="en">
                <a:solidFill>
                  <a:srgbClr val="374151"/>
                </a:solidFill>
                <a:highlight>
                  <a:srgbClr val="FFFF00"/>
                </a:highlight>
              </a:rPr>
              <a:t>or "ends"</a:t>
            </a:r>
            <a:r>
              <a:rPr lang="en">
                <a:solidFill>
                  <a:srgbClr val="374151"/>
                </a:solidFill>
                <a:highlight>
                  <a:srgbClr val="F7F7F8"/>
                </a:highlight>
              </a:rPr>
              <a:t>) that define what the educational system aims to achieve and the boundaries within which it should operate. </a:t>
            </a:r>
            <a:r>
              <a:rPr lang="en">
                <a:solidFill>
                  <a:srgbClr val="374151"/>
                </a:solidFill>
                <a:highlight>
                  <a:srgbClr val="FFFF00"/>
                </a:highlight>
              </a:rPr>
              <a:t>This structure ensures that everyone is on the same page about the primary goals and limitations of the education system.</a:t>
            </a:r>
            <a:endParaRPr>
              <a:solidFill>
                <a:srgbClr val="374151"/>
              </a:solidFill>
              <a:highlight>
                <a:srgbClr val="FFFF00"/>
              </a:highlight>
            </a:endParaRPr>
          </a:p>
          <a:p>
            <a:pPr indent="0" lvl="0" marL="292100" rtl="0" algn="l">
              <a:lnSpc>
                <a:spcPct val="115000"/>
              </a:lnSpc>
              <a:spcBef>
                <a:spcPts val="0"/>
              </a:spcBef>
              <a:spcAft>
                <a:spcPts val="0"/>
              </a:spcAft>
              <a:buClr>
                <a:schemeClr val="dk1"/>
              </a:buClr>
              <a:buSzPts val="1100"/>
              <a:buFont typeface="Arial"/>
              <a:buNone/>
            </a:pPr>
            <a:r>
              <a:rPr lang="en">
                <a:solidFill>
                  <a:srgbClr val="374151"/>
                </a:solidFill>
                <a:highlight>
                  <a:srgbClr val="F7F7F8"/>
                </a:highlight>
              </a:rPr>
              <a:t>2.</a:t>
            </a:r>
            <a:r>
              <a:rPr lang="en" sz="700">
                <a:solidFill>
                  <a:srgbClr val="374151"/>
                </a:solidFill>
                <a:highlight>
                  <a:srgbClr val="F7F7F8"/>
                </a:highlight>
                <a:latin typeface="Times New Roman"/>
                <a:ea typeface="Times New Roman"/>
                <a:cs typeface="Times New Roman"/>
                <a:sym typeface="Times New Roman"/>
              </a:rPr>
              <a:t>     </a:t>
            </a:r>
            <a:r>
              <a:rPr b="1" lang="en">
                <a:solidFill>
                  <a:srgbClr val="374151"/>
                </a:solidFill>
                <a:highlight>
                  <a:srgbClr val="F7F7F8"/>
                </a:highlight>
              </a:rPr>
              <a:t>Roles and Responsibilities Clarified:</a:t>
            </a:r>
            <a:r>
              <a:rPr lang="en">
                <a:solidFill>
                  <a:srgbClr val="374151"/>
                </a:solidFill>
                <a:highlight>
                  <a:srgbClr val="F7F7F8"/>
                </a:highlight>
              </a:rPr>
              <a:t> Policy Governance clearly defines the roles and responsibilities of each member of the</a:t>
            </a:r>
            <a:r>
              <a:rPr lang="en">
                <a:solidFill>
                  <a:srgbClr val="374151"/>
                </a:solidFill>
                <a:highlight>
                  <a:srgbClr val="FFFF00"/>
                </a:highlight>
              </a:rPr>
              <a:t> board, including the superintendent, staff, and committees.</a:t>
            </a:r>
            <a:r>
              <a:rPr lang="en">
                <a:solidFill>
                  <a:srgbClr val="374151"/>
                </a:solidFill>
                <a:highlight>
                  <a:srgbClr val="F7F7F8"/>
                </a:highlight>
              </a:rPr>
              <a:t> This clarity </a:t>
            </a:r>
            <a:r>
              <a:rPr lang="en">
                <a:solidFill>
                  <a:srgbClr val="374151"/>
                </a:solidFill>
                <a:highlight>
                  <a:srgbClr val="FFFF00"/>
                </a:highlight>
              </a:rPr>
              <a:t>helps avoid confusion and ensures that everyone understands their specific contributions to the overall mission of the education system.</a:t>
            </a:r>
            <a:endParaRPr>
              <a:solidFill>
                <a:srgbClr val="374151"/>
              </a:solidFill>
              <a:highlight>
                <a:srgbClr val="FFFF00"/>
              </a:highlight>
            </a:endParaRPr>
          </a:p>
          <a:p>
            <a:pPr indent="0" lvl="0" marL="292100" rtl="0" algn="l">
              <a:lnSpc>
                <a:spcPct val="115000"/>
              </a:lnSpc>
              <a:spcBef>
                <a:spcPts val="0"/>
              </a:spcBef>
              <a:spcAft>
                <a:spcPts val="0"/>
              </a:spcAft>
              <a:buClr>
                <a:schemeClr val="dk1"/>
              </a:buClr>
              <a:buSzPts val="1100"/>
              <a:buFont typeface="Arial"/>
              <a:buNone/>
            </a:pPr>
            <a:r>
              <a:rPr lang="en">
                <a:solidFill>
                  <a:srgbClr val="374151"/>
                </a:solidFill>
                <a:highlight>
                  <a:srgbClr val="F7F7F8"/>
                </a:highlight>
              </a:rPr>
              <a:t>3.</a:t>
            </a:r>
            <a:r>
              <a:rPr lang="en" sz="700">
                <a:solidFill>
                  <a:srgbClr val="374151"/>
                </a:solidFill>
                <a:highlight>
                  <a:srgbClr val="F7F7F8"/>
                </a:highlight>
                <a:latin typeface="Times New Roman"/>
                <a:ea typeface="Times New Roman"/>
                <a:cs typeface="Times New Roman"/>
                <a:sym typeface="Times New Roman"/>
              </a:rPr>
              <a:t>     </a:t>
            </a:r>
            <a:r>
              <a:rPr b="1" lang="en">
                <a:solidFill>
                  <a:srgbClr val="374151"/>
                </a:solidFill>
                <a:highlight>
                  <a:srgbClr val="F7F7F8"/>
                </a:highlight>
              </a:rPr>
              <a:t>Accountability and Transparency:</a:t>
            </a:r>
            <a:r>
              <a:rPr lang="en">
                <a:solidFill>
                  <a:srgbClr val="374151"/>
                </a:solidFill>
                <a:highlight>
                  <a:srgbClr val="F7F7F8"/>
                </a:highlight>
              </a:rPr>
              <a:t> By implementing Policy Governance, the board ensures a higher level of accountability and transparency. This means that </a:t>
            </a:r>
            <a:r>
              <a:rPr lang="en">
                <a:solidFill>
                  <a:srgbClr val="374151"/>
                </a:solidFill>
                <a:highlight>
                  <a:srgbClr val="FFFF00"/>
                </a:highlight>
              </a:rPr>
              <a:t>all decisions and actions are documented, and there is a clear process in place for evaluating the performance of the education system against the predefined objectives</a:t>
            </a:r>
            <a:r>
              <a:rPr lang="en">
                <a:solidFill>
                  <a:srgbClr val="374151"/>
                </a:solidFill>
                <a:highlight>
                  <a:srgbClr val="F7F7F8"/>
                </a:highlight>
              </a:rPr>
              <a:t>.</a:t>
            </a:r>
            <a:endParaRPr>
              <a:solidFill>
                <a:srgbClr val="374151"/>
              </a:solidFill>
              <a:highlight>
                <a:srgbClr val="F7F7F8"/>
              </a:highlight>
            </a:endParaRPr>
          </a:p>
          <a:p>
            <a:pPr indent="0" lvl="0" marL="292100" rtl="0" algn="l">
              <a:lnSpc>
                <a:spcPct val="115000"/>
              </a:lnSpc>
              <a:spcBef>
                <a:spcPts val="0"/>
              </a:spcBef>
              <a:spcAft>
                <a:spcPts val="0"/>
              </a:spcAft>
              <a:buClr>
                <a:schemeClr val="dk1"/>
              </a:buClr>
              <a:buSzPts val="1100"/>
              <a:buFont typeface="Arial"/>
              <a:buNone/>
            </a:pPr>
            <a:r>
              <a:rPr lang="en">
                <a:solidFill>
                  <a:srgbClr val="374151"/>
                </a:solidFill>
                <a:highlight>
                  <a:srgbClr val="F7F7F8"/>
                </a:highlight>
              </a:rPr>
              <a:t>4.</a:t>
            </a:r>
            <a:r>
              <a:rPr lang="en" sz="700">
                <a:solidFill>
                  <a:srgbClr val="374151"/>
                </a:solidFill>
                <a:highlight>
                  <a:srgbClr val="F7F7F8"/>
                </a:highlight>
                <a:latin typeface="Times New Roman"/>
                <a:ea typeface="Times New Roman"/>
                <a:cs typeface="Times New Roman"/>
                <a:sym typeface="Times New Roman"/>
              </a:rPr>
              <a:t>     </a:t>
            </a:r>
            <a:r>
              <a:rPr b="1" lang="en">
                <a:solidFill>
                  <a:srgbClr val="374151"/>
                </a:solidFill>
                <a:highlight>
                  <a:srgbClr val="F7F7F8"/>
                </a:highlight>
              </a:rPr>
              <a:t>Strategic Decision-making:</a:t>
            </a:r>
            <a:r>
              <a:rPr lang="en">
                <a:solidFill>
                  <a:srgbClr val="374151"/>
                </a:solidFill>
                <a:highlight>
                  <a:srgbClr val="F7F7F8"/>
                </a:highlight>
              </a:rPr>
              <a:t> Policy Governance encourages a more strategic approach to decision-making. It </a:t>
            </a:r>
            <a:r>
              <a:rPr lang="en">
                <a:solidFill>
                  <a:srgbClr val="374151"/>
                </a:solidFill>
                <a:highlight>
                  <a:srgbClr val="FFFF00"/>
                </a:highlight>
              </a:rPr>
              <a:t>focuses on long-term planning and the development of strategies that align with the defined objectives, allowing the board to make informed decisions that contribute to the overall success of the education system.</a:t>
            </a:r>
            <a:endParaRPr>
              <a:solidFill>
                <a:srgbClr val="374151"/>
              </a:solidFill>
              <a:highlight>
                <a:srgbClr val="FFFF00"/>
              </a:highlight>
            </a:endParaRPr>
          </a:p>
          <a:p>
            <a:pPr indent="0" lvl="0" marL="292100" rtl="0" algn="l">
              <a:lnSpc>
                <a:spcPct val="115000"/>
              </a:lnSpc>
              <a:spcBef>
                <a:spcPts val="0"/>
              </a:spcBef>
              <a:spcAft>
                <a:spcPts val="0"/>
              </a:spcAft>
              <a:buClr>
                <a:schemeClr val="dk1"/>
              </a:buClr>
              <a:buSzPts val="1100"/>
              <a:buFont typeface="Arial"/>
              <a:buNone/>
            </a:pPr>
            <a:r>
              <a:rPr lang="en">
                <a:solidFill>
                  <a:srgbClr val="374151"/>
                </a:solidFill>
                <a:highlight>
                  <a:srgbClr val="F7F7F8"/>
                </a:highlight>
              </a:rPr>
              <a:t>5.</a:t>
            </a:r>
            <a:r>
              <a:rPr lang="en" sz="700">
                <a:solidFill>
                  <a:srgbClr val="374151"/>
                </a:solidFill>
                <a:highlight>
                  <a:srgbClr val="F7F7F8"/>
                </a:highlight>
                <a:latin typeface="Times New Roman"/>
                <a:ea typeface="Times New Roman"/>
                <a:cs typeface="Times New Roman"/>
                <a:sym typeface="Times New Roman"/>
              </a:rPr>
              <a:t>     </a:t>
            </a:r>
            <a:r>
              <a:rPr b="1" lang="en">
                <a:solidFill>
                  <a:srgbClr val="374151"/>
                </a:solidFill>
                <a:highlight>
                  <a:srgbClr val="F7F7F8"/>
                </a:highlight>
              </a:rPr>
              <a:t>Adaptability and Flexibility:</a:t>
            </a:r>
            <a:r>
              <a:rPr lang="en">
                <a:solidFill>
                  <a:srgbClr val="374151"/>
                </a:solidFill>
                <a:highlight>
                  <a:srgbClr val="F7F7F8"/>
                </a:highlight>
              </a:rPr>
              <a:t> While Policy Governance provides a structured framework, it also allows for adaptability and flexibility. This means that </a:t>
            </a:r>
            <a:r>
              <a:rPr lang="en">
                <a:solidFill>
                  <a:srgbClr val="374151"/>
                </a:solidFill>
                <a:highlight>
                  <a:srgbClr val="FFFF00"/>
                </a:highlight>
              </a:rPr>
              <a:t>the system can respond to changing circumstances and evolving educational needs while remaining focused on achieving the predetermined goals and staying within established boundaries</a:t>
            </a:r>
            <a:r>
              <a:rPr lang="en">
                <a:solidFill>
                  <a:srgbClr val="374151"/>
                </a:solidFill>
                <a:highlight>
                  <a:srgbClr val="F7F7F8"/>
                </a:highlight>
              </a:rPr>
              <a:t>.</a:t>
            </a:r>
            <a:endParaRPr>
              <a:solidFill>
                <a:srgbClr val="374151"/>
              </a:solidFill>
              <a:highlight>
                <a:srgbClr val="F7F7F8"/>
              </a:highlight>
            </a:endParaRPr>
          </a:p>
          <a:p>
            <a:pPr indent="0" lvl="0" marL="292100" rtl="0" algn="l">
              <a:lnSpc>
                <a:spcPct val="115000"/>
              </a:lnSpc>
              <a:spcBef>
                <a:spcPts val="0"/>
              </a:spcBef>
              <a:spcAft>
                <a:spcPts val="0"/>
              </a:spcAft>
              <a:buClr>
                <a:schemeClr val="dk1"/>
              </a:buClr>
              <a:buSzPts val="1100"/>
              <a:buFont typeface="Arial"/>
              <a:buNone/>
            </a:pPr>
            <a:r>
              <a:rPr lang="en">
                <a:solidFill>
                  <a:srgbClr val="374151"/>
                </a:solidFill>
                <a:highlight>
                  <a:srgbClr val="F7F7F8"/>
                </a:highlight>
              </a:rPr>
              <a:t>6.</a:t>
            </a:r>
            <a:r>
              <a:rPr lang="en" sz="700">
                <a:solidFill>
                  <a:srgbClr val="374151"/>
                </a:solidFill>
                <a:highlight>
                  <a:srgbClr val="F7F7F8"/>
                </a:highlight>
                <a:latin typeface="Times New Roman"/>
                <a:ea typeface="Times New Roman"/>
                <a:cs typeface="Times New Roman"/>
                <a:sym typeface="Times New Roman"/>
              </a:rPr>
              <a:t>     </a:t>
            </a:r>
            <a:r>
              <a:rPr b="1" lang="en">
                <a:solidFill>
                  <a:srgbClr val="374151"/>
                </a:solidFill>
                <a:highlight>
                  <a:srgbClr val="F7F7F8"/>
                </a:highlight>
              </a:rPr>
              <a:t>Effective Communication:</a:t>
            </a:r>
            <a:r>
              <a:rPr lang="en">
                <a:solidFill>
                  <a:srgbClr val="374151"/>
                </a:solidFill>
                <a:highlight>
                  <a:srgbClr val="F7F7F8"/>
                </a:highlight>
              </a:rPr>
              <a:t> Policy Governance promotes effective communication between </a:t>
            </a:r>
            <a:r>
              <a:rPr lang="en">
                <a:solidFill>
                  <a:srgbClr val="374151"/>
                </a:solidFill>
                <a:highlight>
                  <a:srgbClr val="FFFF00"/>
                </a:highlight>
              </a:rPr>
              <a:t>all stakeholders,</a:t>
            </a:r>
            <a:r>
              <a:rPr lang="en">
                <a:solidFill>
                  <a:srgbClr val="374151"/>
                </a:solidFill>
                <a:highlight>
                  <a:srgbClr val="F7F7F8"/>
                </a:highlight>
              </a:rPr>
              <a:t> including the board members, superintendent, staff, and the community. This </a:t>
            </a:r>
            <a:r>
              <a:rPr lang="en">
                <a:solidFill>
                  <a:srgbClr val="374151"/>
                </a:solidFill>
                <a:highlight>
                  <a:srgbClr val="FFFF00"/>
                </a:highlight>
              </a:rPr>
              <a:t>open communication ensures that everyone is aware of the goals, strategies, and progress of the education system, fostering a collaborative and informed decision-making environment.</a:t>
            </a:r>
            <a:endParaRPr>
              <a:solidFill>
                <a:srgbClr val="374151"/>
              </a:solidFill>
              <a:highlight>
                <a:srgbClr val="FFFF00"/>
              </a:highlight>
            </a:endParaRPr>
          </a:p>
          <a:p>
            <a:pPr indent="0" lvl="0" marL="292100" rtl="0" algn="l">
              <a:lnSpc>
                <a:spcPct val="115000"/>
              </a:lnSpc>
              <a:spcBef>
                <a:spcPts val="0"/>
              </a:spcBef>
              <a:spcAft>
                <a:spcPts val="0"/>
              </a:spcAft>
              <a:buClr>
                <a:schemeClr val="dk1"/>
              </a:buClr>
              <a:buSzPts val="1100"/>
              <a:buFont typeface="Arial"/>
              <a:buNone/>
            </a:pPr>
            <a:r>
              <a:rPr lang="en">
                <a:solidFill>
                  <a:srgbClr val="374151"/>
                </a:solidFill>
                <a:highlight>
                  <a:srgbClr val="F7F7F8"/>
                </a:highlight>
              </a:rPr>
              <a:t>7.</a:t>
            </a:r>
            <a:r>
              <a:rPr lang="en" sz="700">
                <a:solidFill>
                  <a:srgbClr val="374151"/>
                </a:solidFill>
                <a:highlight>
                  <a:srgbClr val="F7F7F8"/>
                </a:highlight>
                <a:latin typeface="Times New Roman"/>
                <a:ea typeface="Times New Roman"/>
                <a:cs typeface="Times New Roman"/>
                <a:sym typeface="Times New Roman"/>
              </a:rPr>
              <a:t>     </a:t>
            </a:r>
            <a:r>
              <a:rPr b="1" lang="en">
                <a:solidFill>
                  <a:srgbClr val="374151"/>
                </a:solidFill>
                <a:highlight>
                  <a:srgbClr val="F7F7F8"/>
                </a:highlight>
              </a:rPr>
              <a:t>Continuous Improvement:</a:t>
            </a:r>
            <a:r>
              <a:rPr lang="en">
                <a:solidFill>
                  <a:srgbClr val="374151"/>
                </a:solidFill>
                <a:highlight>
                  <a:srgbClr val="F7F7F8"/>
                </a:highlight>
              </a:rPr>
              <a:t> One of the key benefits of Policy Governance is its emphasis on continuous improvement. It </a:t>
            </a:r>
            <a:r>
              <a:rPr lang="en">
                <a:solidFill>
                  <a:srgbClr val="374151"/>
                </a:solidFill>
                <a:highlight>
                  <a:srgbClr val="FFFF00"/>
                </a:highlight>
              </a:rPr>
              <a:t>encourages the board to regularly review and assess its policies and practices, making necessary adjustments to ensure that the education system is constantly evolving and improving to meet the needs of its students and community.</a:t>
            </a:r>
            <a:endParaRPr>
              <a:solidFill>
                <a:srgbClr val="374151"/>
              </a:solidFill>
              <a:highlight>
                <a:srgbClr val="FFFF00"/>
              </a:highlight>
            </a:endParaRPr>
          </a:p>
          <a:p>
            <a:pPr indent="0" lvl="0" marL="292100" rtl="0" algn="l">
              <a:lnSpc>
                <a:spcPct val="115000"/>
              </a:lnSpc>
              <a:spcBef>
                <a:spcPts val="0"/>
              </a:spcBef>
              <a:spcAft>
                <a:spcPts val="0"/>
              </a:spcAft>
              <a:buClr>
                <a:schemeClr val="dk1"/>
              </a:buClr>
              <a:buSzPts val="1100"/>
              <a:buFont typeface="Arial"/>
              <a:buNone/>
            </a:pPr>
            <a:r>
              <a:rPr lang="en">
                <a:solidFill>
                  <a:srgbClr val="374151"/>
                </a:solidFill>
                <a:highlight>
                  <a:srgbClr val="F7F7F8"/>
                </a:highlight>
              </a:rPr>
              <a:t>8.</a:t>
            </a:r>
            <a:r>
              <a:rPr lang="en" sz="700">
                <a:solidFill>
                  <a:srgbClr val="374151"/>
                </a:solidFill>
                <a:highlight>
                  <a:srgbClr val="F7F7F8"/>
                </a:highlight>
                <a:latin typeface="Times New Roman"/>
                <a:ea typeface="Times New Roman"/>
                <a:cs typeface="Times New Roman"/>
                <a:sym typeface="Times New Roman"/>
              </a:rPr>
              <a:t>     </a:t>
            </a:r>
            <a:r>
              <a:rPr b="1" lang="en">
                <a:solidFill>
                  <a:srgbClr val="374151"/>
                </a:solidFill>
                <a:highlight>
                  <a:srgbClr val="F7F7F8"/>
                </a:highlight>
              </a:rPr>
              <a:t>Training and Support:</a:t>
            </a:r>
            <a:r>
              <a:rPr lang="en">
                <a:solidFill>
                  <a:srgbClr val="374151"/>
                </a:solidFill>
                <a:highlight>
                  <a:srgbClr val="F7F7F8"/>
                </a:highlight>
              </a:rPr>
              <a:t> Recognize that for those new to the Policy Governance structure, there should be ample training and support available to help them understand the framework and their roles within it.</a:t>
            </a:r>
            <a:r>
              <a:rPr lang="en">
                <a:solidFill>
                  <a:srgbClr val="374151"/>
                </a:solidFill>
                <a:highlight>
                  <a:srgbClr val="FFFF00"/>
                </a:highlight>
              </a:rPr>
              <a:t> Encourage active participation in training programs to enhance their understanding and effectiveness in their roles.</a:t>
            </a:r>
            <a:endParaRPr>
              <a:solidFill>
                <a:srgbClr val="374151"/>
              </a:solidFill>
              <a:highlight>
                <a:srgbClr val="FFFF00"/>
              </a:highlight>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292eee7e999_0_1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292eee7e999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261398184d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261398184d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292eee7e999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292eee7e999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292eee7e999_0_1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292eee7e999_0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29990fdbf5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29990fdbf5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598100" y="1775222"/>
            <a:ext cx="8222100" cy="838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17" name="Google Shape;17;p2"/>
          <p:cNvSpPr txBox="1"/>
          <p:nvPr>
            <p:ph idx="1" type="subTitle"/>
          </p:nvPr>
        </p:nvSpPr>
        <p:spPr>
          <a:xfrm>
            <a:off x="598088" y="2715913"/>
            <a:ext cx="8222100" cy="4329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p:txBody>
      </p:sp>
      <p:sp>
        <p:nvSpPr>
          <p:cNvPr id="18" name="Google Shape;18;p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69"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1"/>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6" name="Google Shape;76;p11"/>
          <p:cNvSpPr txBox="1"/>
          <p:nvPr>
            <p:ph hasCustomPrompt="1" type="title"/>
          </p:nvPr>
        </p:nvSpPr>
        <p:spPr>
          <a:xfrm>
            <a:off x="311700" y="1256050"/>
            <a:ext cx="8520600" cy="20307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p:nvPr>
            <p:ph idx="1" type="body"/>
          </p:nvPr>
        </p:nvSpPr>
        <p:spPr>
          <a:xfrm>
            <a:off x="311700" y="3369225"/>
            <a:ext cx="8520600" cy="1281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0"/>
              </a:spcBef>
              <a:spcAft>
                <a:spcPts val="0"/>
              </a:spcAft>
              <a:buClr>
                <a:schemeClr val="lt1"/>
              </a:buClr>
              <a:buSzPts val="1400"/>
              <a:buChar char="○"/>
              <a:defRPr>
                <a:solidFill>
                  <a:schemeClr val="lt1"/>
                </a:solidFill>
              </a:defRPr>
            </a:lvl2pPr>
            <a:lvl3pPr indent="-317500" lvl="2" marL="1371600" algn="ctr">
              <a:spcBef>
                <a:spcPts val="0"/>
              </a:spcBef>
              <a:spcAft>
                <a:spcPts val="0"/>
              </a:spcAft>
              <a:buClr>
                <a:schemeClr val="lt1"/>
              </a:buClr>
              <a:buSzPts val="1400"/>
              <a:buChar char="■"/>
              <a:defRPr>
                <a:solidFill>
                  <a:schemeClr val="lt1"/>
                </a:solidFill>
              </a:defRPr>
            </a:lvl3pPr>
            <a:lvl4pPr indent="-317500" lvl="3" marL="1828800" algn="ctr">
              <a:spcBef>
                <a:spcPts val="0"/>
              </a:spcBef>
              <a:spcAft>
                <a:spcPts val="0"/>
              </a:spcAft>
              <a:buClr>
                <a:schemeClr val="lt1"/>
              </a:buClr>
              <a:buSzPts val="1400"/>
              <a:buChar char="●"/>
              <a:defRPr>
                <a:solidFill>
                  <a:schemeClr val="lt1"/>
                </a:solidFill>
              </a:defRPr>
            </a:lvl4pPr>
            <a:lvl5pPr indent="-317500" lvl="4" marL="2286000" algn="ctr">
              <a:spcBef>
                <a:spcPts val="0"/>
              </a:spcBef>
              <a:spcAft>
                <a:spcPts val="0"/>
              </a:spcAft>
              <a:buClr>
                <a:schemeClr val="lt1"/>
              </a:buClr>
              <a:buSzPts val="1400"/>
              <a:buChar char="○"/>
              <a:defRPr>
                <a:solidFill>
                  <a:schemeClr val="lt1"/>
                </a:solidFill>
              </a:defRPr>
            </a:lvl5pPr>
            <a:lvl6pPr indent="-317500" lvl="5" marL="2743200" algn="ctr">
              <a:spcBef>
                <a:spcPts val="0"/>
              </a:spcBef>
              <a:spcAft>
                <a:spcPts val="0"/>
              </a:spcAft>
              <a:buClr>
                <a:schemeClr val="lt1"/>
              </a:buClr>
              <a:buSzPts val="1400"/>
              <a:buChar char="■"/>
              <a:defRPr>
                <a:solidFill>
                  <a:schemeClr val="lt1"/>
                </a:solidFill>
              </a:defRPr>
            </a:lvl6pPr>
            <a:lvl7pPr indent="-317500" lvl="6" marL="3200400" algn="ctr">
              <a:spcBef>
                <a:spcPts val="0"/>
              </a:spcBef>
              <a:spcAft>
                <a:spcPts val="0"/>
              </a:spcAft>
              <a:buClr>
                <a:schemeClr val="lt1"/>
              </a:buClr>
              <a:buSzPts val="1400"/>
              <a:buChar char="●"/>
              <a:defRPr>
                <a:solidFill>
                  <a:schemeClr val="lt1"/>
                </a:solidFill>
              </a:defRPr>
            </a:lvl7pPr>
            <a:lvl8pPr indent="-317500" lvl="7" marL="3657600" algn="ctr">
              <a:spcBef>
                <a:spcPts val="0"/>
              </a:spcBef>
              <a:spcAft>
                <a:spcPts val="0"/>
              </a:spcAft>
              <a:buClr>
                <a:schemeClr val="lt1"/>
              </a:buClr>
              <a:buSzPts val="1400"/>
              <a:buChar char="○"/>
              <a:defRPr>
                <a:solidFill>
                  <a:schemeClr val="lt1"/>
                </a:solidFill>
              </a:defRPr>
            </a:lvl8pPr>
            <a:lvl9pPr indent="-317500" lvl="8" marL="4114800" algn="ctr">
              <a:spcBef>
                <a:spcPts val="0"/>
              </a:spcBef>
              <a:spcAft>
                <a:spcPts val="0"/>
              </a:spcAft>
              <a:buClr>
                <a:schemeClr val="lt1"/>
              </a:buClr>
              <a:buSzPts val="1400"/>
              <a:buChar char="■"/>
              <a:defRPr>
                <a:solidFill>
                  <a:schemeClr val="lt1"/>
                </a:solidFill>
              </a:defRPr>
            </a:lvl9pPr>
          </a:lstStyle>
          <a:p/>
        </p:txBody>
      </p:sp>
      <p:sp>
        <p:nvSpPr>
          <p:cNvPr id="78" name="Google Shape;78;p11"/>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9" name="Shape 79"/>
        <p:cNvGrpSpPr/>
        <p:nvPr/>
      </p:nvGrpSpPr>
      <p:grpSpPr>
        <a:xfrm>
          <a:off x="0" y="0"/>
          <a:ext cx="0" cy="0"/>
          <a:chOff x="0" y="0"/>
          <a:chExt cx="0" cy="0"/>
        </a:xfrm>
      </p:grpSpPr>
      <p:sp>
        <p:nvSpPr>
          <p:cNvPr id="80" name="Google Shape;80;p1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9"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 name="Google Shape;26;p3"/>
          <p:cNvSpPr txBox="1"/>
          <p:nvPr>
            <p:ph type="title"/>
          </p:nvPr>
        </p:nvSpPr>
        <p:spPr>
          <a:xfrm>
            <a:off x="598100" y="2152347"/>
            <a:ext cx="8222100" cy="838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27" name="Google Shape;27;p3"/>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8"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a:off x="7170274" y="3903669"/>
              <a:ext cx="989100" cy="987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4"/>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 name="Google Shape;35;p4"/>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6" name="Google Shape;36;p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37" name="Google Shape;37;p4"/>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8" name="Shape 38"/>
        <p:cNvGrpSpPr/>
        <p:nvPr/>
      </p:nvGrpSpPr>
      <p:grpSpPr>
        <a:xfrm>
          <a:off x="0" y="0"/>
          <a:ext cx="0" cy="0"/>
          <a:chOff x="0" y="0"/>
          <a:chExt cx="0" cy="0"/>
        </a:xfrm>
      </p:grpSpPr>
      <p:sp>
        <p:nvSpPr>
          <p:cNvPr id="39" name="Google Shape;39;p5"/>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0" name="Google Shape;40;p5"/>
          <p:cNvSpPr txBox="1"/>
          <p:nvPr>
            <p:ph idx="1" type="body"/>
          </p:nvPr>
        </p:nvSpPr>
        <p:spPr>
          <a:xfrm>
            <a:off x="3117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1" name="Google Shape;41;p5"/>
          <p:cNvSpPr txBox="1"/>
          <p:nvPr>
            <p:ph idx="2" type="body"/>
          </p:nvPr>
        </p:nvSpPr>
        <p:spPr>
          <a:xfrm>
            <a:off x="48324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2" name="Google Shape;42;p5"/>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3" name="Shape 43"/>
        <p:cNvGrpSpPr/>
        <p:nvPr/>
      </p:nvGrpSpPr>
      <p:grpSpPr>
        <a:xfrm>
          <a:off x="0" y="0"/>
          <a:ext cx="0" cy="0"/>
          <a:chOff x="0" y="0"/>
          <a:chExt cx="0" cy="0"/>
        </a:xfrm>
      </p:grpSpPr>
      <p:sp>
        <p:nvSpPr>
          <p:cNvPr id="44" name="Google Shape;44;p6"/>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5" name="Google Shape;45;p6"/>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6" name="Shape 46"/>
        <p:cNvGrpSpPr/>
        <p:nvPr/>
      </p:nvGrpSpPr>
      <p:grpSpPr>
        <a:xfrm>
          <a:off x="0" y="0"/>
          <a:ext cx="0" cy="0"/>
          <a:chOff x="0" y="0"/>
          <a:chExt cx="0" cy="0"/>
        </a:xfrm>
      </p:grpSpPr>
      <p:sp>
        <p:nvSpPr>
          <p:cNvPr id="47" name="Google Shape;47;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8" name="Google Shape;48;p7"/>
          <p:cNvSpPr txBox="1"/>
          <p:nvPr>
            <p:ph idx="1" type="body"/>
          </p:nvPr>
        </p:nvSpPr>
        <p:spPr>
          <a:xfrm>
            <a:off x="311700" y="1465804"/>
            <a:ext cx="2808000" cy="31032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9" name="Google Shape;49;p7"/>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50"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flipH="1" rot="10800000">
              <a:off x="7113588" y="107"/>
              <a:ext cx="1015200" cy="10152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7" name="Google Shape;57;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58" name="Google Shape;58;p8"/>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9"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1" name="Google Shape;6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62" name="Google Shape;62;p9"/>
          <p:cNvSpPr txBox="1"/>
          <p:nvPr>
            <p:ph type="title"/>
          </p:nvPr>
        </p:nvSpPr>
        <p:spPr>
          <a:xfrm>
            <a:off x="265500" y="1151100"/>
            <a:ext cx="4045200" cy="15645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63" name="Google Shape;63;p9"/>
          <p:cNvSpPr txBox="1"/>
          <p:nvPr>
            <p:ph idx="1" type="subTitle"/>
          </p:nvPr>
        </p:nvSpPr>
        <p:spPr>
          <a:xfrm>
            <a:off x="265500" y="2769001"/>
            <a:ext cx="4045200" cy="1269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4" name="Google Shape;6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65" name="Google Shape;65;p9"/>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66" name="Shape 66"/>
        <p:cNvGrpSpPr/>
        <p:nvPr/>
      </p:nvGrpSpPr>
      <p:grpSpPr>
        <a:xfrm>
          <a:off x="0" y="0"/>
          <a:ext cx="0" cy="0"/>
          <a:chOff x="0" y="0"/>
          <a:chExt cx="0" cy="0"/>
        </a:xfrm>
      </p:grpSpPr>
      <p:sp>
        <p:nvSpPr>
          <p:cNvPr id="67" name="Google Shape;67;p10"/>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68" name="Google Shape;68;p10"/>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eometr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p:txBody>
      </p:sp>
      <p:sp>
        <p:nvSpPr>
          <p:cNvPr id="7" name="Google Shape;7;p1"/>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indent="-317500" lvl="1" marL="914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indent="-317500" lvl="2" marL="1371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indent="-317500" lvl="3" marL="1828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indent="-317500" lvl="4" marL="22860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indent="-317500" lvl="5" marL="27432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indent="-317500" lvl="6" marL="3200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indent="-317500" lvl="7" marL="3657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indent="-317500" lvl="8" marL="4114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3"/>
          <p:cNvSpPr txBox="1"/>
          <p:nvPr>
            <p:ph idx="1" type="subTitle"/>
          </p:nvPr>
        </p:nvSpPr>
        <p:spPr>
          <a:xfrm>
            <a:off x="311700" y="2376925"/>
            <a:ext cx="8520600" cy="792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800"/>
              <a:t>A </a:t>
            </a:r>
            <a:r>
              <a:rPr lang="en" sz="2800"/>
              <a:t>Policy Governance® Panel Discussion</a:t>
            </a:r>
            <a:endParaRPr sz="2800"/>
          </a:p>
        </p:txBody>
      </p:sp>
      <p:sp>
        <p:nvSpPr>
          <p:cNvPr id="86" name="Google Shape;86;p13"/>
          <p:cNvSpPr txBox="1"/>
          <p:nvPr>
            <p:ph idx="1" type="subTitle"/>
          </p:nvPr>
        </p:nvSpPr>
        <p:spPr>
          <a:xfrm>
            <a:off x="311700" y="1843525"/>
            <a:ext cx="8520600" cy="792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3300"/>
              <a:t>Student Outcomes and Future Focused</a:t>
            </a:r>
            <a:endParaRPr b="1" sz="3300"/>
          </a:p>
        </p:txBody>
      </p:sp>
      <p:sp>
        <p:nvSpPr>
          <p:cNvPr id="87" name="Google Shape;87;p13"/>
          <p:cNvSpPr txBox="1"/>
          <p:nvPr>
            <p:ph idx="1" type="subTitle"/>
          </p:nvPr>
        </p:nvSpPr>
        <p:spPr>
          <a:xfrm>
            <a:off x="311700" y="4053325"/>
            <a:ext cx="8520600" cy="792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600"/>
              <a:t>CASB 2023 Annual Conference - December 8 2023</a:t>
            </a:r>
            <a:endParaRPr sz="26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2"/>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Panel Discussion</a:t>
            </a:r>
            <a:endParaRPr b="1"/>
          </a:p>
        </p:txBody>
      </p:sp>
      <p:sp>
        <p:nvSpPr>
          <p:cNvPr id="141" name="Google Shape;141;p22"/>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2100"/>
              <a:t>- Questions from the Audience</a:t>
            </a:r>
            <a:endParaRPr sz="21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3"/>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Back Up Questions</a:t>
            </a:r>
            <a:endParaRPr b="1"/>
          </a:p>
        </p:txBody>
      </p:sp>
      <p:sp>
        <p:nvSpPr>
          <p:cNvPr id="147" name="Google Shape;147;p23"/>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100"/>
              <a:t>Question 4:  Biggest Challenges under the PG construct</a:t>
            </a:r>
            <a:endParaRPr sz="2100"/>
          </a:p>
          <a:p>
            <a:pPr indent="0" lvl="0" marL="0" rtl="0" algn="l">
              <a:spcBef>
                <a:spcPts val="1200"/>
              </a:spcBef>
              <a:spcAft>
                <a:spcPts val="0"/>
              </a:spcAft>
              <a:buNone/>
            </a:pPr>
            <a:r>
              <a:rPr lang="en" sz="2100"/>
              <a:t>Question 5:  Biggest Successes as a result of PG</a:t>
            </a:r>
            <a:endParaRPr sz="2100"/>
          </a:p>
          <a:p>
            <a:pPr indent="0" lvl="0" marL="0" rtl="0" algn="l">
              <a:spcBef>
                <a:spcPts val="1200"/>
              </a:spcBef>
              <a:spcAft>
                <a:spcPts val="1200"/>
              </a:spcAft>
              <a:buNone/>
            </a:pPr>
            <a:r>
              <a:t/>
            </a:r>
            <a:endParaRPr sz="21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4"/>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Setting the Policy Governance (PG) Panel Stage</a:t>
            </a:r>
            <a:endParaRPr b="1"/>
          </a:p>
        </p:txBody>
      </p:sp>
      <p:sp>
        <p:nvSpPr>
          <p:cNvPr id="93" name="Google Shape;93;p1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300"/>
              <a:t>- </a:t>
            </a:r>
            <a:r>
              <a:rPr lang="en" sz="2300"/>
              <a:t>Purpose of PG</a:t>
            </a:r>
            <a:endParaRPr sz="2300"/>
          </a:p>
          <a:p>
            <a:pPr indent="0" lvl="0" marL="0" rtl="0" algn="l">
              <a:spcBef>
                <a:spcPts val="1200"/>
              </a:spcBef>
              <a:spcAft>
                <a:spcPts val="0"/>
              </a:spcAft>
              <a:buNone/>
            </a:pPr>
            <a:r>
              <a:rPr lang="en" sz="2300"/>
              <a:t>- Why PG?</a:t>
            </a:r>
            <a:endParaRPr sz="2300"/>
          </a:p>
          <a:p>
            <a:pPr indent="0" lvl="0" marL="0" rtl="0" algn="l">
              <a:spcBef>
                <a:spcPts val="1200"/>
              </a:spcBef>
              <a:spcAft>
                <a:spcPts val="0"/>
              </a:spcAft>
              <a:buNone/>
            </a:pPr>
            <a:r>
              <a:rPr lang="en" sz="2300"/>
              <a:t>- Introduction of Panel</a:t>
            </a:r>
            <a:endParaRPr sz="2300"/>
          </a:p>
          <a:p>
            <a:pPr indent="0" lvl="0" marL="0" rtl="0" algn="l">
              <a:spcBef>
                <a:spcPts val="1200"/>
              </a:spcBef>
              <a:spcAft>
                <a:spcPts val="0"/>
              </a:spcAft>
              <a:buNone/>
            </a:pPr>
            <a:r>
              <a:rPr lang="en" sz="2300"/>
              <a:t>- Prepared Questions (3)</a:t>
            </a:r>
            <a:endParaRPr sz="2300"/>
          </a:p>
          <a:p>
            <a:pPr indent="0" lvl="0" marL="0" rtl="0" algn="l">
              <a:spcBef>
                <a:spcPts val="1200"/>
              </a:spcBef>
              <a:spcAft>
                <a:spcPts val="1200"/>
              </a:spcAft>
              <a:buNone/>
            </a:pPr>
            <a:r>
              <a:rPr lang="en" sz="2300"/>
              <a:t>- Open Up to Questions/Conversation with Audience</a:t>
            </a:r>
            <a:endParaRPr sz="23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5"/>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Purpose of Policy Governance (PG)</a:t>
            </a:r>
            <a:endParaRPr b="1"/>
          </a:p>
        </p:txBody>
      </p:sp>
      <p:sp>
        <p:nvSpPr>
          <p:cNvPr id="99" name="Google Shape;99;p15"/>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100"/>
              <a:t>“Reduced to its minimum, the purpose of policy governance is to ensure, usually on behalf of others, that an organization achieves what it should achieve while </a:t>
            </a:r>
            <a:r>
              <a:rPr lang="en" sz="2100"/>
              <a:t>avoiding</a:t>
            </a:r>
            <a:r>
              <a:rPr lang="en" sz="2100"/>
              <a:t> behaviors and situations that should be avoided.”</a:t>
            </a:r>
            <a:endParaRPr sz="2100"/>
          </a:p>
          <a:p>
            <a:pPr indent="0" lvl="0" marL="0" rtl="0" algn="l">
              <a:spcBef>
                <a:spcPts val="1200"/>
              </a:spcBef>
              <a:spcAft>
                <a:spcPts val="0"/>
              </a:spcAft>
              <a:buNone/>
            </a:pPr>
            <a:r>
              <a:rPr lang="en" sz="1700"/>
              <a:t>SOURCE:  John Carver, </a:t>
            </a:r>
            <a:r>
              <a:rPr i="1" lang="en" sz="1700"/>
              <a:t>Boards That Make A Difference</a:t>
            </a:r>
            <a:r>
              <a:rPr lang="en" sz="1700"/>
              <a:t>, p xxvii</a:t>
            </a:r>
            <a:endParaRPr sz="1700"/>
          </a:p>
          <a:p>
            <a:pPr indent="0" lvl="0" marL="0" rtl="0" algn="l">
              <a:spcBef>
                <a:spcPts val="1200"/>
              </a:spcBef>
              <a:spcAft>
                <a:spcPts val="0"/>
              </a:spcAft>
              <a:buNone/>
            </a:pPr>
            <a:r>
              <a:rPr lang="en" sz="2100"/>
              <a:t>“The idea is to design a system for whatever the future holds, not just fix today’s or yesterday’s problems.”</a:t>
            </a:r>
            <a:endParaRPr sz="2100"/>
          </a:p>
          <a:p>
            <a:pPr indent="0" lvl="0" marL="0" rtl="0" algn="l">
              <a:spcBef>
                <a:spcPts val="1200"/>
              </a:spcBef>
              <a:spcAft>
                <a:spcPts val="1200"/>
              </a:spcAft>
              <a:buNone/>
            </a:pPr>
            <a:r>
              <a:rPr lang="en" sz="1700"/>
              <a:t>SOURCE:  John Carver, </a:t>
            </a:r>
            <a:r>
              <a:rPr i="1" lang="en" sz="1700"/>
              <a:t>Boards That Make A Difference</a:t>
            </a:r>
            <a:r>
              <a:rPr lang="en" sz="1700"/>
              <a:t>, p 130</a:t>
            </a:r>
            <a:endParaRPr sz="21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6"/>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Why Policy Governance?</a:t>
            </a:r>
            <a:endParaRPr b="1"/>
          </a:p>
        </p:txBody>
      </p:sp>
      <p:sp>
        <p:nvSpPr>
          <p:cNvPr id="105" name="Google Shape;105;p16"/>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361950" lvl="0" marL="457200" rtl="0" algn="l">
              <a:spcBef>
                <a:spcPts val="0"/>
              </a:spcBef>
              <a:spcAft>
                <a:spcPts val="0"/>
              </a:spcAft>
              <a:buSzPts val="2100"/>
              <a:buChar char="-"/>
            </a:pPr>
            <a:r>
              <a:rPr lang="en" sz="2100"/>
              <a:t>Clear Objectives and Boundaries</a:t>
            </a:r>
            <a:endParaRPr sz="2100"/>
          </a:p>
          <a:p>
            <a:pPr indent="-361950" lvl="0" marL="457200" rtl="0" algn="l">
              <a:spcBef>
                <a:spcPts val="0"/>
              </a:spcBef>
              <a:spcAft>
                <a:spcPts val="0"/>
              </a:spcAft>
              <a:buSzPts val="2100"/>
              <a:buChar char="-"/>
            </a:pPr>
            <a:r>
              <a:rPr lang="en" sz="2100"/>
              <a:t>Clear Roles and Responsibilities</a:t>
            </a:r>
            <a:endParaRPr sz="2100"/>
          </a:p>
          <a:p>
            <a:pPr indent="-361950" lvl="0" marL="457200" rtl="0" algn="l">
              <a:spcBef>
                <a:spcPts val="0"/>
              </a:spcBef>
              <a:spcAft>
                <a:spcPts val="0"/>
              </a:spcAft>
              <a:buSzPts val="2100"/>
              <a:buChar char="-"/>
            </a:pPr>
            <a:r>
              <a:rPr lang="en" sz="2100"/>
              <a:t>Accountability and Transparency</a:t>
            </a:r>
            <a:endParaRPr sz="2100"/>
          </a:p>
          <a:p>
            <a:pPr indent="-361950" lvl="0" marL="457200" rtl="0" algn="l">
              <a:spcBef>
                <a:spcPts val="0"/>
              </a:spcBef>
              <a:spcAft>
                <a:spcPts val="0"/>
              </a:spcAft>
              <a:buSzPts val="2100"/>
              <a:buChar char="-"/>
            </a:pPr>
            <a:r>
              <a:rPr lang="en" sz="2100"/>
              <a:t>Strategic Decision-making</a:t>
            </a:r>
            <a:endParaRPr sz="2100"/>
          </a:p>
          <a:p>
            <a:pPr indent="-361950" lvl="0" marL="457200" rtl="0" algn="l">
              <a:spcBef>
                <a:spcPts val="0"/>
              </a:spcBef>
              <a:spcAft>
                <a:spcPts val="0"/>
              </a:spcAft>
              <a:buSzPts val="2100"/>
              <a:buChar char="-"/>
            </a:pPr>
            <a:r>
              <a:rPr lang="en" sz="2100"/>
              <a:t>Adaptability and Flexibility</a:t>
            </a:r>
            <a:endParaRPr sz="2100"/>
          </a:p>
          <a:p>
            <a:pPr indent="-361950" lvl="0" marL="457200" rtl="0" algn="l">
              <a:spcBef>
                <a:spcPts val="0"/>
              </a:spcBef>
              <a:spcAft>
                <a:spcPts val="0"/>
              </a:spcAft>
              <a:buSzPts val="2100"/>
              <a:buChar char="-"/>
            </a:pPr>
            <a:r>
              <a:rPr lang="en" sz="2100"/>
              <a:t>Effective Communication</a:t>
            </a:r>
            <a:endParaRPr sz="2100"/>
          </a:p>
          <a:p>
            <a:pPr indent="-361950" lvl="0" marL="457200" rtl="0" algn="l">
              <a:spcBef>
                <a:spcPts val="0"/>
              </a:spcBef>
              <a:spcAft>
                <a:spcPts val="0"/>
              </a:spcAft>
              <a:buSzPts val="2100"/>
              <a:buChar char="-"/>
            </a:pPr>
            <a:r>
              <a:rPr lang="en" sz="2100"/>
              <a:t>Continuous Improvement</a:t>
            </a:r>
            <a:endParaRPr sz="2100"/>
          </a:p>
          <a:p>
            <a:pPr indent="-361950" lvl="0" marL="457200" rtl="0" algn="l">
              <a:spcBef>
                <a:spcPts val="0"/>
              </a:spcBef>
              <a:spcAft>
                <a:spcPts val="0"/>
              </a:spcAft>
              <a:buSzPts val="2100"/>
              <a:buChar char="-"/>
            </a:pPr>
            <a:r>
              <a:rPr lang="en" sz="2100"/>
              <a:t>Training and Support</a:t>
            </a:r>
            <a:endParaRPr sz="2100"/>
          </a:p>
          <a:p>
            <a:pPr indent="0" lvl="0" marL="457200" rtl="0" algn="l">
              <a:spcBef>
                <a:spcPts val="1200"/>
              </a:spcBef>
              <a:spcAft>
                <a:spcPts val="1200"/>
              </a:spcAft>
              <a:buNone/>
            </a:pPr>
            <a:r>
              <a:t/>
            </a:r>
            <a:endParaRPr sz="21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7"/>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Panel Introductions</a:t>
            </a:r>
            <a:endParaRPr b="1"/>
          </a:p>
        </p:txBody>
      </p:sp>
      <p:sp>
        <p:nvSpPr>
          <p:cNvPr id="111" name="Google Shape;111;p17"/>
          <p:cNvSpPr txBox="1"/>
          <p:nvPr>
            <p:ph idx="1" type="body"/>
          </p:nvPr>
        </p:nvSpPr>
        <p:spPr>
          <a:xfrm>
            <a:off x="311700" y="1229875"/>
            <a:ext cx="8520600" cy="3339000"/>
          </a:xfrm>
          <a:prstGeom prst="rect">
            <a:avLst/>
          </a:prstGeom>
        </p:spPr>
        <p:txBody>
          <a:bodyPr anchorCtr="0" anchor="t" bIns="91425" lIns="91425" spcFirstLastPara="1" rIns="91425" wrap="square" tIns="91425">
            <a:normAutofit fontScale="25000" lnSpcReduction="10000"/>
          </a:bodyPr>
          <a:lstStyle/>
          <a:p>
            <a:pPr indent="0" lvl="0" marL="0" rtl="0" algn="l">
              <a:lnSpc>
                <a:spcPct val="110000"/>
              </a:lnSpc>
              <a:spcBef>
                <a:spcPts val="0"/>
              </a:spcBef>
              <a:spcAft>
                <a:spcPts val="0"/>
              </a:spcAft>
              <a:buNone/>
            </a:pPr>
            <a:r>
              <a:rPr lang="en" sz="7812"/>
              <a:t>Dr. Tony Byrd, Summit RE-1, Superintendent</a:t>
            </a:r>
            <a:br>
              <a:rPr lang="en" sz="7812"/>
            </a:br>
            <a:r>
              <a:rPr lang="en" sz="7812"/>
              <a:t>Dr. Carrie A.Olson, DPS, BOE President; CASB Board of Directors</a:t>
            </a:r>
            <a:br>
              <a:rPr lang="en" sz="7812"/>
            </a:br>
            <a:r>
              <a:rPr lang="en" sz="7812"/>
              <a:t>Ms. Consuelo Redhorse, Summit RE-1, BOE President</a:t>
            </a:r>
            <a:br>
              <a:rPr lang="en" sz="7812"/>
            </a:br>
            <a:r>
              <a:rPr lang="en" sz="7812">
                <a:highlight>
                  <a:srgbClr val="FFFFFF"/>
                </a:highlight>
              </a:rPr>
              <a:t>Ms. Karin Reynolds, UCCS Advanced Licensure Program Coordinator, </a:t>
            </a:r>
            <a:br>
              <a:rPr lang="en" sz="7812">
                <a:highlight>
                  <a:srgbClr val="FFFFFF"/>
                </a:highlight>
              </a:rPr>
            </a:br>
            <a:r>
              <a:rPr lang="en" sz="7812">
                <a:highlight>
                  <a:srgbClr val="FFFFFF"/>
                </a:highlight>
              </a:rPr>
              <a:t>             Instructor, and Educational Consultant (Past Academy 20 BOE </a:t>
            </a:r>
            <a:br>
              <a:rPr lang="en" sz="7812">
                <a:highlight>
                  <a:srgbClr val="FFFFFF"/>
                </a:highlight>
              </a:rPr>
            </a:br>
            <a:r>
              <a:rPr lang="en" sz="7812">
                <a:highlight>
                  <a:srgbClr val="FFFFFF"/>
                </a:highlight>
              </a:rPr>
              <a:t>             President)</a:t>
            </a:r>
            <a:br>
              <a:rPr lang="en" sz="7812"/>
            </a:br>
            <a:r>
              <a:rPr lang="en" sz="7812"/>
              <a:t>Ms. Stephanie Schooley, JEFFCO, Past BOE President</a:t>
            </a:r>
            <a:endParaRPr sz="7812"/>
          </a:p>
          <a:p>
            <a:pPr indent="0" lvl="0" marL="0" rtl="0" algn="l">
              <a:lnSpc>
                <a:spcPct val="110000"/>
              </a:lnSpc>
              <a:spcBef>
                <a:spcPts val="0"/>
              </a:spcBef>
              <a:spcAft>
                <a:spcPts val="0"/>
              </a:spcAft>
              <a:buNone/>
            </a:pPr>
            <a:r>
              <a:rPr lang="en" sz="7812"/>
              <a:t>Mr. Phillip Virden, Hinsdale County RE-1, President and Past CASB President</a:t>
            </a:r>
            <a:br>
              <a:rPr lang="en" sz="7812"/>
            </a:br>
            <a:r>
              <a:rPr lang="en" sz="7812"/>
              <a:t>Ms. Lisa Webster, Summit RE-1, Vice President</a:t>
            </a:r>
            <a:br>
              <a:rPr lang="en" sz="7812"/>
            </a:br>
            <a:r>
              <a:rPr lang="en" sz="7812"/>
              <a:t>Ms. Lisa Yates, Buena Vista R-31, Superintendent</a:t>
            </a:r>
            <a:br>
              <a:rPr lang="en" sz="2000"/>
            </a:br>
            <a:endParaRPr sz="2000"/>
          </a:p>
          <a:p>
            <a:pPr indent="0" lvl="0" marL="0" rtl="0" algn="l">
              <a:spcBef>
                <a:spcPts val="0"/>
              </a:spcBef>
              <a:spcAft>
                <a:spcPts val="1200"/>
              </a:spcAft>
              <a:buNone/>
            </a:pPr>
            <a:r>
              <a:t/>
            </a:r>
            <a:endParaRPr sz="2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8"/>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Panel Introductions (cont.)</a:t>
            </a:r>
            <a:endParaRPr b="1"/>
          </a:p>
        </p:txBody>
      </p:sp>
      <p:sp>
        <p:nvSpPr>
          <p:cNvPr id="117" name="Google Shape;117;p18"/>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000"/>
              <a:t>Panel Participant Introduction Question:</a:t>
            </a:r>
            <a:endParaRPr sz="2000"/>
          </a:p>
          <a:p>
            <a:pPr indent="0" lvl="0" marL="0" rtl="0" algn="l">
              <a:spcBef>
                <a:spcPts val="1200"/>
              </a:spcBef>
              <a:spcAft>
                <a:spcPts val="1200"/>
              </a:spcAft>
              <a:buNone/>
            </a:pPr>
            <a:r>
              <a:rPr lang="en" sz="2000"/>
              <a:t>Where is your district with respect to its PG journey?</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19"/>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Panel Discussion</a:t>
            </a:r>
            <a:endParaRPr b="1"/>
          </a:p>
        </p:txBody>
      </p:sp>
      <p:sp>
        <p:nvSpPr>
          <p:cNvPr id="123" name="Google Shape;123;p19"/>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2200"/>
              <a:t>Question 1:  If you were a part of the decision to move to PG, what was the impetus for the transition to this governance style? </a:t>
            </a:r>
            <a:endParaRPr sz="22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0"/>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Panel Discussion</a:t>
            </a:r>
            <a:endParaRPr b="1"/>
          </a:p>
        </p:txBody>
      </p:sp>
      <p:sp>
        <p:nvSpPr>
          <p:cNvPr id="129" name="Google Shape;129;p20"/>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2100"/>
              <a:t>Question 2:  Depending on where you are in your district’s PG journey, can you give perspective on the effort to transition/implement and/or maintain PG?</a:t>
            </a:r>
            <a:endParaRPr sz="21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1"/>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Panel Discussion</a:t>
            </a:r>
            <a:endParaRPr/>
          </a:p>
        </p:txBody>
      </p:sp>
      <p:sp>
        <p:nvSpPr>
          <p:cNvPr id="135" name="Google Shape;135;p21"/>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2100"/>
              <a:t>Question 3: How has PG helped your Board stay student outcome and future focused?</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