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Lst>
  <p:sldSz cy="6858000" cx="12192000"/>
  <p:notesSz cx="6858000" cy="9144000"/>
  <p:embeddedFontLst>
    <p:embeddedFont>
      <p:font typeface="Lato"/>
      <p:regular r:id="rId68"/>
      <p:bold r:id="rId69"/>
      <p:italic r:id="rId70"/>
      <p:boldItalic r:id="rId71"/>
    </p:embeddedFont>
    <p:embeddedFont>
      <p:font typeface="Gill Sans"/>
      <p:regular r:id="rId72"/>
      <p:bold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GillSans-bold.fntdata"/><Relationship Id="rId72" Type="http://schemas.openxmlformats.org/officeDocument/2006/relationships/font" Target="fonts/GillSans-regular.fnt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Lato-boldItalic.fntdata"/><Relationship Id="rId70" Type="http://schemas.openxmlformats.org/officeDocument/2006/relationships/font" Target="fonts/Lato-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font" Target="fonts/Lato-regular.fntdata"/><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Lato-bold.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0ba0f8de85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10ba0f8de85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62" name="Google Shape;162;g10ba0f8de85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ba0f8de85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10ba0f8de85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69" name="Google Shape;169;g10ba0f8de85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ba0f8de85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0ba0f8de85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75" name="Google Shape;175;g10ba0f8de85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ba0f8de85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10ba0f8de85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85" name="Google Shape;185;g10ba0f8de85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0ba0f8de85_0_9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0ba0f8de85_0_9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95" name="Google Shape;195;g10ba0f8de85_0_9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0cb62cc8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10cb62cc89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205" name="Google Shape;205;g10cb62cc89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0cb62cc899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10cb62cc899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215" name="Google Shape;215;g10cb62cc899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0ba0f8de85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10ba0f8de85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225" name="Google Shape;225;g10ba0f8de85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ba0f8de85_0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10ba0f8de85_0_3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231" name="Google Shape;231;g10ba0f8de85_0_3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0ba0f8de85_0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0ba0f8de85_0_3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237" name="Google Shape;237;g10ba0f8de85_0_3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5c32cc3b6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c5c32cc3b6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02" name="Google Shape;102;gc5c32cc3b6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82a73a340c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82a73a340c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0ba0f8de85_0_3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0ba0f8de85_0_3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10ba0f8de85_0_3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0b8653502c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10b8653502c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257" name="Google Shape;257;g10b8653502c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0b8653502c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10b8653502c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263" name="Google Shape;263;g10b8653502c_0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0b8653502c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10b8653502c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273" name="Google Shape;273;g10b8653502c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0b8653502c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10b8653502c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283" name="Google Shape;283;g10b8653502c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0b8653502c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10b8653502c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293" name="Google Shape;293;g10b8653502c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82a73a340c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282a73a340c_0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03" name="Google Shape;303;g282a73a340c_0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0b8653502c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10b8653502c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10" name="Google Shape;310;g10b8653502c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0b8653502c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10b8653502c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17" name="Google Shape;317;g10b8653502c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82a73a340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82a73a340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09" name="Google Shape;109;g282a73a340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0b8653502c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10b8653502c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23" name="Google Shape;323;g10b8653502c_0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0b8653502c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10b8653502c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29" name="Google Shape;329;g10b8653502c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0ba0f8de85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10ba0f8de85_0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35" name="Google Shape;335;g10ba0f8de85_0_3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0b8653502c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10b8653502c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42" name="Google Shape;342;g10b8653502c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0b8653502c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10b8653502c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48" name="Google Shape;348;g10b8653502c_0_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0b8653502c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10b8653502c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58" name="Google Shape;358;g10b8653502c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0b8653502c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10b8653502c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68" name="Google Shape;368;g10b8653502c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0b8653502c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10b8653502c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78" name="Google Shape;378;g10b8653502c_0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0b8653502c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10b8653502c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88" name="Google Shape;388;g10b8653502c_0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0b8653502c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10b8653502c_0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398" name="Google Shape;398;g10b8653502c_0_1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2a73a340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282a73a340c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16" name="Google Shape;116;g282a73a340c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0b8653502c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10b8653502c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08" name="Google Shape;408;g10b8653502c_0_1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0b8653502c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10b8653502c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14" name="Google Shape;414;g10b8653502c_0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0b8653502c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g10b8653502c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20" name="Google Shape;420;g10b8653502c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0ba0f8de85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10ba0f8de85_0_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26" name="Google Shape;426;g10ba0f8de85_0_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0ba0f8de85_0_9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10ba0f8de85_0_9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33" name="Google Shape;433;g10ba0f8de85_0_9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0ba0f8de85_0_9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10ba0f8de85_0_9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39" name="Google Shape;439;g10ba0f8de85_0_9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0ba0f8de85_0_9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10ba0f8de85_0_9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49" name="Google Shape;449;g10ba0f8de85_0_9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0ba0f8de85_0_9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10ba0f8de85_0_9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59" name="Google Shape;459;g10ba0f8de85_0_9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0ba0f8de85_0_9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10ba0f8de85_0_9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69" name="Google Shape;469;g10ba0f8de85_0_9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0ba0f8de85_0_9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10ba0f8de85_0_9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75" name="Google Shape;475;g10ba0f8de85_0_9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ba0f8de8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10ba0f8de85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23" name="Google Shape;123;g10ba0f8de85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0ba0f8de85_0_10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10ba0f8de85_0_10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81" name="Google Shape;481;g10ba0f8de85_0_10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0ba0f8de85_0_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10ba0f8de85_0_4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87" name="Google Shape;487;g10ba0f8de85_0_4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0ba0f8de85_0_7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10ba0f8de85_0_7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494" name="Google Shape;494;g10ba0f8de85_0_7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0ba0f8de85_0_7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10ba0f8de85_0_7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500" name="Google Shape;500;g10ba0f8de85_0_7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0ba0f8de85_0_8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g10ba0f8de85_0_8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510" name="Google Shape;510;g10ba0f8de85_0_8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0ba0f8de85_0_8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10ba0f8de85_0_8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520" name="Google Shape;520;g10ba0f8de85_0_8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0ba0f8de85_0_8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10ba0f8de85_0_8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530" name="Google Shape;530;g10ba0f8de85_0_8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0ba0f8de85_0_7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g10ba0f8de85_0_7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540" name="Google Shape;540;g10ba0f8de85_0_7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0ba0f8de85_0_8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10ba0f8de85_0_8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546" name="Google Shape;546;g10ba0f8de85_0_8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0ba0f8de85_0_8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10ba0f8de85_0_8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552" name="Google Shape;552;g10ba0f8de85_0_8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ba0f8de85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10ba0f8de85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30" name="Google Shape;130;g10ba0f8de85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82a73a340c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282a73a340c_0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g282a73a340c_0_1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82a73a340c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82a73a340c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g282a73a340c_0_1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82a73a340c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82a73a340c_0_1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g282a73a340c_0_1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5e8b9368bf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5e8b9368bf_0_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g25e8b9368bf_0_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ba0f8de8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10ba0f8de85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37" name="Google Shape;137;g10ba0f8de85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0ba0f8de8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10ba0f8de85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45" name="Google Shape;145;g10ba0f8de85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ba0f8de85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10ba0f8de85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55" name="Google Shape;155;g10ba0f8de85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2"/>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1"/>
          <p:cNvSpPr/>
          <p:nvPr/>
        </p:nvSpPr>
        <p:spPr>
          <a:xfrm>
            <a:off x="8839201" y="599725"/>
            <a:ext cx="2906700" cy="5817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1"/>
          <p:cNvSpPr txBox="1"/>
          <p:nvPr>
            <p:ph type="title"/>
          </p:nvPr>
        </p:nvSpPr>
        <p:spPr>
          <a:xfrm rot="5400000">
            <a:off x="7249665" y="2265127"/>
            <a:ext cx="5183100" cy="20043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 type="body"/>
          </p:nvPr>
        </p:nvSpPr>
        <p:spPr>
          <a:xfrm rot="5400000">
            <a:off x="2131502" y="-680874"/>
            <a:ext cx="5183100" cy="7896300"/>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5" name="Google Shape;85;p11"/>
          <p:cNvSpPr txBox="1"/>
          <p:nvPr>
            <p:ph idx="10" type="dt"/>
          </p:nvPr>
        </p:nvSpPr>
        <p:spPr>
          <a:xfrm>
            <a:off x="8993673" y="5956137"/>
            <a:ext cx="1328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3C9DC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774923" y="5951811"/>
            <a:ext cx="7896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1"/>
          <p:cNvSpPr txBox="1"/>
          <p:nvPr>
            <p:ph idx="12" type="sldNum"/>
          </p:nvPr>
        </p:nvSpPr>
        <p:spPr>
          <a:xfrm>
            <a:off x="10446615" y="5956137"/>
            <a:ext cx="11643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8" name="Shape 88"/>
        <p:cNvGrpSpPr/>
        <p:nvPr/>
      </p:nvGrpSpPr>
      <p:grpSpPr>
        <a:xfrm>
          <a:off x="0" y="0"/>
          <a:ext cx="0" cy="0"/>
          <a:chOff x="0" y="0"/>
          <a:chExt cx="0" cy="0"/>
        </a:xfrm>
      </p:grpSpPr>
      <p:sp>
        <p:nvSpPr>
          <p:cNvPr id="89" name="Google Shape;89;p1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spcBef>
                <a:spcPts val="0"/>
              </a:spcBef>
              <a:spcAft>
                <a:spcPts val="0"/>
              </a:spcAft>
              <a:buClr>
                <a:schemeClr val="lt1"/>
              </a:buClr>
              <a:buSzPts val="3700"/>
              <a:buFont typeface="Gill Sans"/>
              <a:buNone/>
              <a:defRPr/>
            </a:lvl1pPr>
            <a:lvl2pPr lvl="1" rtl="0" algn="l">
              <a:spcBef>
                <a:spcPts val="0"/>
              </a:spcBef>
              <a:spcAft>
                <a:spcPts val="0"/>
              </a:spcAft>
              <a:buClr>
                <a:schemeClr val="dk2"/>
              </a:buClr>
              <a:buSzPts val="3700"/>
              <a:buNone/>
              <a:defRPr/>
            </a:lvl2pPr>
            <a:lvl3pPr lvl="2" rtl="0" algn="l">
              <a:spcBef>
                <a:spcPts val="0"/>
              </a:spcBef>
              <a:spcAft>
                <a:spcPts val="0"/>
              </a:spcAft>
              <a:buClr>
                <a:schemeClr val="dk2"/>
              </a:buClr>
              <a:buSzPts val="3700"/>
              <a:buNone/>
              <a:defRPr/>
            </a:lvl3pPr>
            <a:lvl4pPr lvl="3" rtl="0" algn="l">
              <a:spcBef>
                <a:spcPts val="0"/>
              </a:spcBef>
              <a:spcAft>
                <a:spcPts val="0"/>
              </a:spcAft>
              <a:buClr>
                <a:schemeClr val="dk2"/>
              </a:buClr>
              <a:buSzPts val="3700"/>
              <a:buNone/>
              <a:defRPr/>
            </a:lvl4pPr>
            <a:lvl5pPr lvl="4" rtl="0" algn="l">
              <a:spcBef>
                <a:spcPts val="0"/>
              </a:spcBef>
              <a:spcAft>
                <a:spcPts val="0"/>
              </a:spcAft>
              <a:buClr>
                <a:schemeClr val="dk2"/>
              </a:buClr>
              <a:buSzPts val="3700"/>
              <a:buNone/>
              <a:defRPr/>
            </a:lvl5pPr>
            <a:lvl6pPr lvl="5" rtl="0" algn="l">
              <a:spcBef>
                <a:spcPts val="0"/>
              </a:spcBef>
              <a:spcAft>
                <a:spcPts val="0"/>
              </a:spcAft>
              <a:buClr>
                <a:schemeClr val="dk2"/>
              </a:buClr>
              <a:buSzPts val="3700"/>
              <a:buNone/>
              <a:defRPr/>
            </a:lvl6pPr>
            <a:lvl7pPr lvl="6" rtl="0" algn="l">
              <a:spcBef>
                <a:spcPts val="0"/>
              </a:spcBef>
              <a:spcAft>
                <a:spcPts val="0"/>
              </a:spcAft>
              <a:buClr>
                <a:schemeClr val="dk2"/>
              </a:buClr>
              <a:buSzPts val="3700"/>
              <a:buNone/>
              <a:defRPr/>
            </a:lvl7pPr>
            <a:lvl8pPr lvl="7" rtl="0" algn="l">
              <a:spcBef>
                <a:spcPts val="0"/>
              </a:spcBef>
              <a:spcAft>
                <a:spcPts val="0"/>
              </a:spcAft>
              <a:buClr>
                <a:schemeClr val="dk2"/>
              </a:buClr>
              <a:buSzPts val="3700"/>
              <a:buNone/>
              <a:defRPr/>
            </a:lvl8pPr>
            <a:lvl9pPr lvl="8" rtl="0" algn="l">
              <a:spcBef>
                <a:spcPts val="0"/>
              </a:spcBef>
              <a:spcAft>
                <a:spcPts val="0"/>
              </a:spcAft>
              <a:buClr>
                <a:schemeClr val="dk2"/>
              </a:buClr>
              <a:buSzPts val="3700"/>
              <a:buNone/>
              <a:defRPr/>
            </a:lvl9pPr>
          </a:lstStyle>
          <a:p/>
        </p:txBody>
      </p:sp>
      <p:sp>
        <p:nvSpPr>
          <p:cNvPr id="90" name="Google Shape;90;p12"/>
          <p:cNvSpPr txBox="1"/>
          <p:nvPr>
            <p:ph idx="1" type="body"/>
          </p:nvPr>
        </p:nvSpPr>
        <p:spPr>
          <a:xfrm>
            <a:off x="415600" y="1536633"/>
            <a:ext cx="5333100" cy="4051200"/>
          </a:xfrm>
          <a:prstGeom prst="rect">
            <a:avLst/>
          </a:prstGeom>
          <a:noFill/>
          <a:ln>
            <a:noFill/>
          </a:ln>
        </p:spPr>
        <p:txBody>
          <a:bodyPr anchorCtr="0" anchor="t" bIns="121900" lIns="121900" spcFirstLastPara="1" rIns="121900" wrap="square" tIns="121900">
            <a:normAutofit/>
          </a:bodyPr>
          <a:lstStyle>
            <a:lvl1pPr indent="-349250" lvl="0" marL="457200" rtl="0" algn="l">
              <a:spcBef>
                <a:spcPts val="0"/>
              </a:spcBef>
              <a:spcAft>
                <a:spcPts val="0"/>
              </a:spcAft>
              <a:buSzPts val="1900"/>
              <a:buChar char="●"/>
              <a:defRPr sz="1900"/>
            </a:lvl1pPr>
            <a:lvl2pPr indent="-330200" lvl="1" marL="914400" rtl="0" algn="l">
              <a:spcBef>
                <a:spcPts val="2100"/>
              </a:spcBef>
              <a:spcAft>
                <a:spcPts val="0"/>
              </a:spcAft>
              <a:buSzPts val="1600"/>
              <a:buChar char="○"/>
              <a:defRPr sz="1600"/>
            </a:lvl2pPr>
            <a:lvl3pPr indent="-330200" lvl="2" marL="1371600" rtl="0" algn="l">
              <a:spcBef>
                <a:spcPts val="2100"/>
              </a:spcBef>
              <a:spcAft>
                <a:spcPts val="0"/>
              </a:spcAft>
              <a:buSzPts val="1600"/>
              <a:buChar char="■"/>
              <a:defRPr sz="1600"/>
            </a:lvl3pPr>
            <a:lvl4pPr indent="-330200" lvl="3" marL="1828800" rtl="0" algn="l">
              <a:spcBef>
                <a:spcPts val="2100"/>
              </a:spcBef>
              <a:spcAft>
                <a:spcPts val="0"/>
              </a:spcAft>
              <a:buSzPts val="1600"/>
              <a:buChar char="●"/>
              <a:defRPr sz="1600"/>
            </a:lvl4pPr>
            <a:lvl5pPr indent="-330200" lvl="4" marL="2286000" rtl="0" algn="l">
              <a:spcBef>
                <a:spcPts val="2100"/>
              </a:spcBef>
              <a:spcAft>
                <a:spcPts val="0"/>
              </a:spcAft>
              <a:buSzPts val="1600"/>
              <a:buChar char="○"/>
              <a:defRPr sz="1600"/>
            </a:lvl5pPr>
            <a:lvl6pPr indent="-330200" lvl="5" marL="2743200" rtl="0" algn="l">
              <a:spcBef>
                <a:spcPts val="2100"/>
              </a:spcBef>
              <a:spcAft>
                <a:spcPts val="0"/>
              </a:spcAft>
              <a:buSzPts val="1600"/>
              <a:buChar char="■"/>
              <a:defRPr sz="1600"/>
            </a:lvl6pPr>
            <a:lvl7pPr indent="-330200" lvl="6" marL="3200400" rtl="0" algn="l">
              <a:spcBef>
                <a:spcPts val="2100"/>
              </a:spcBef>
              <a:spcAft>
                <a:spcPts val="0"/>
              </a:spcAft>
              <a:buSzPts val="1600"/>
              <a:buChar char="●"/>
              <a:defRPr sz="1600"/>
            </a:lvl7pPr>
            <a:lvl8pPr indent="-330200" lvl="7" marL="3657600" rtl="0" algn="l">
              <a:spcBef>
                <a:spcPts val="2100"/>
              </a:spcBef>
              <a:spcAft>
                <a:spcPts val="0"/>
              </a:spcAft>
              <a:buSzPts val="1600"/>
              <a:buChar char="○"/>
              <a:defRPr sz="1600"/>
            </a:lvl8pPr>
            <a:lvl9pPr indent="-330200" lvl="8" marL="4114800" rtl="0" algn="l">
              <a:spcBef>
                <a:spcPts val="2100"/>
              </a:spcBef>
              <a:spcAft>
                <a:spcPts val="2100"/>
              </a:spcAft>
              <a:buSzPts val="1600"/>
              <a:buChar char="■"/>
              <a:defRPr sz="1600"/>
            </a:lvl9pPr>
          </a:lstStyle>
          <a:p/>
        </p:txBody>
      </p:sp>
      <p:sp>
        <p:nvSpPr>
          <p:cNvPr id="91" name="Google Shape;91;p12"/>
          <p:cNvSpPr txBox="1"/>
          <p:nvPr>
            <p:ph idx="2" type="body"/>
          </p:nvPr>
        </p:nvSpPr>
        <p:spPr>
          <a:xfrm>
            <a:off x="6443200" y="1536633"/>
            <a:ext cx="5333100" cy="4051200"/>
          </a:xfrm>
          <a:prstGeom prst="rect">
            <a:avLst/>
          </a:prstGeom>
          <a:noFill/>
          <a:ln>
            <a:noFill/>
          </a:ln>
        </p:spPr>
        <p:txBody>
          <a:bodyPr anchorCtr="0" anchor="t" bIns="121900" lIns="121900" spcFirstLastPara="1" rIns="121900" wrap="square" tIns="121900">
            <a:normAutofit/>
          </a:bodyPr>
          <a:lstStyle>
            <a:lvl1pPr indent="-349250" lvl="0" marL="457200" rtl="0" algn="l">
              <a:spcBef>
                <a:spcPts val="0"/>
              </a:spcBef>
              <a:spcAft>
                <a:spcPts val="0"/>
              </a:spcAft>
              <a:buSzPts val="1900"/>
              <a:buChar char="●"/>
              <a:defRPr sz="1900"/>
            </a:lvl1pPr>
            <a:lvl2pPr indent="-330200" lvl="1" marL="914400" rtl="0" algn="l">
              <a:spcBef>
                <a:spcPts val="2100"/>
              </a:spcBef>
              <a:spcAft>
                <a:spcPts val="0"/>
              </a:spcAft>
              <a:buSzPts val="1600"/>
              <a:buChar char="○"/>
              <a:defRPr sz="1600"/>
            </a:lvl2pPr>
            <a:lvl3pPr indent="-330200" lvl="2" marL="1371600" rtl="0" algn="l">
              <a:spcBef>
                <a:spcPts val="2100"/>
              </a:spcBef>
              <a:spcAft>
                <a:spcPts val="0"/>
              </a:spcAft>
              <a:buSzPts val="1600"/>
              <a:buChar char="■"/>
              <a:defRPr sz="1600"/>
            </a:lvl3pPr>
            <a:lvl4pPr indent="-330200" lvl="3" marL="1828800" rtl="0" algn="l">
              <a:spcBef>
                <a:spcPts val="2100"/>
              </a:spcBef>
              <a:spcAft>
                <a:spcPts val="0"/>
              </a:spcAft>
              <a:buSzPts val="1600"/>
              <a:buChar char="●"/>
              <a:defRPr sz="1600"/>
            </a:lvl4pPr>
            <a:lvl5pPr indent="-330200" lvl="4" marL="2286000" rtl="0" algn="l">
              <a:spcBef>
                <a:spcPts val="2100"/>
              </a:spcBef>
              <a:spcAft>
                <a:spcPts val="0"/>
              </a:spcAft>
              <a:buSzPts val="1600"/>
              <a:buChar char="○"/>
              <a:defRPr sz="1600"/>
            </a:lvl5pPr>
            <a:lvl6pPr indent="-330200" lvl="5" marL="2743200" rtl="0" algn="l">
              <a:spcBef>
                <a:spcPts val="2100"/>
              </a:spcBef>
              <a:spcAft>
                <a:spcPts val="0"/>
              </a:spcAft>
              <a:buSzPts val="1600"/>
              <a:buChar char="■"/>
              <a:defRPr sz="1600"/>
            </a:lvl6pPr>
            <a:lvl7pPr indent="-330200" lvl="6" marL="3200400" rtl="0" algn="l">
              <a:spcBef>
                <a:spcPts val="2100"/>
              </a:spcBef>
              <a:spcAft>
                <a:spcPts val="0"/>
              </a:spcAft>
              <a:buSzPts val="1600"/>
              <a:buChar char="●"/>
              <a:defRPr sz="1600"/>
            </a:lvl7pPr>
            <a:lvl8pPr indent="-330200" lvl="7" marL="3657600" rtl="0" algn="l">
              <a:spcBef>
                <a:spcPts val="2100"/>
              </a:spcBef>
              <a:spcAft>
                <a:spcPts val="0"/>
              </a:spcAft>
              <a:buSzPts val="1600"/>
              <a:buChar char="○"/>
              <a:defRPr sz="1600"/>
            </a:lvl8pPr>
            <a:lvl9pPr indent="-330200" lvl="8" marL="4114800" rtl="0" algn="l">
              <a:spcBef>
                <a:spcPts val="2100"/>
              </a:spcBef>
              <a:spcAft>
                <a:spcPts val="2100"/>
              </a:spcAft>
              <a:buSzPts val="1600"/>
              <a:buChar char="■"/>
              <a:defRPr sz="1600"/>
            </a:lvl9pPr>
          </a:lstStyle>
          <a:p/>
        </p:txBody>
      </p:sp>
      <p:sp>
        <p:nvSpPr>
          <p:cNvPr id="92" name="Google Shape;92;p12"/>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3"/>
          <p:cNvSpPr/>
          <p:nvPr/>
        </p:nvSpPr>
        <p:spPr>
          <a:xfrm>
            <a:off x="440683" y="606554"/>
            <a:ext cx="11300100" cy="1258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
          <p:cNvSpPr txBox="1"/>
          <p:nvPr>
            <p:ph type="title"/>
          </p:nvPr>
        </p:nvSpPr>
        <p:spPr>
          <a:xfrm>
            <a:off x="575894" y="729658"/>
            <a:ext cx="11029500" cy="988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4"/>
          <p:cNvSpPr txBox="1"/>
          <p:nvPr>
            <p:ph type="ctrTitle"/>
          </p:nvPr>
        </p:nvSpPr>
        <p:spPr>
          <a:xfrm>
            <a:off x="581191" y="1020431"/>
            <a:ext cx="10993500" cy="14751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 type="subTitle"/>
          </p:nvPr>
        </p:nvSpPr>
        <p:spPr>
          <a:xfrm>
            <a:off x="581194" y="2495445"/>
            <a:ext cx="10993500" cy="590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5"/>
          <p:cNvSpPr/>
          <p:nvPr/>
        </p:nvSpPr>
        <p:spPr>
          <a:xfrm>
            <a:off x="445982" y="606554"/>
            <a:ext cx="11300100" cy="1258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txBox="1"/>
          <p:nvPr>
            <p:ph type="title"/>
          </p:nvPr>
        </p:nvSpPr>
        <p:spPr>
          <a:xfrm>
            <a:off x="581193" y="729658"/>
            <a:ext cx="11029500" cy="988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581193" y="2228003"/>
            <a:ext cx="5422500" cy="3633000"/>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9" name="Google Shape;39;p5"/>
          <p:cNvSpPr txBox="1"/>
          <p:nvPr>
            <p:ph idx="2" type="body"/>
          </p:nvPr>
        </p:nvSpPr>
        <p:spPr>
          <a:xfrm>
            <a:off x="6188417" y="2228003"/>
            <a:ext cx="5422500" cy="3633000"/>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0" name="Google Shape;40;p5"/>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6"/>
          <p:cNvSpPr/>
          <p:nvPr/>
        </p:nvSpPr>
        <p:spPr>
          <a:xfrm>
            <a:off x="440286" y="614407"/>
            <a:ext cx="11309400" cy="1189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 type="body"/>
          </p:nvPr>
        </p:nvSpPr>
        <p:spPr>
          <a:xfrm>
            <a:off x="581192" y="2180496"/>
            <a:ext cx="11029500" cy="3678300"/>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7" name="Google Shape;47;p6"/>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7"/>
          <p:cNvSpPr/>
          <p:nvPr/>
        </p:nvSpPr>
        <p:spPr>
          <a:xfrm>
            <a:off x="1632029" y="5141974"/>
            <a:ext cx="9978900" cy="743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7"/>
          <p:cNvSpPr txBox="1"/>
          <p:nvPr>
            <p:ph type="title"/>
          </p:nvPr>
        </p:nvSpPr>
        <p:spPr>
          <a:xfrm>
            <a:off x="581193" y="3043910"/>
            <a:ext cx="11029500" cy="1497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Gill Sans"/>
              <a:buNone/>
              <a:defRPr b="0" sz="360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 type="body"/>
          </p:nvPr>
        </p:nvSpPr>
        <p:spPr>
          <a:xfrm>
            <a:off x="581192" y="4541417"/>
            <a:ext cx="11029500" cy="600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656"/>
              <a:buNone/>
              <a:defRPr sz="1800" cap="none">
                <a:solidFill>
                  <a:schemeClr val="accent2"/>
                </a:solidFill>
              </a:defRPr>
            </a:lvl1pPr>
            <a:lvl2pPr indent="-228600" lvl="1" marL="914400" algn="l">
              <a:lnSpc>
                <a:spcPct val="100000"/>
              </a:lnSpc>
              <a:spcBef>
                <a:spcPts val="600"/>
              </a:spcBef>
              <a:spcAft>
                <a:spcPts val="0"/>
              </a:spcAft>
              <a:buSzPts val="1656"/>
              <a:buNone/>
              <a:defRPr sz="1800">
                <a:solidFill>
                  <a:srgbClr val="888888"/>
                </a:solidFill>
              </a:defRPr>
            </a:lvl2pPr>
            <a:lvl3pPr indent="-228600" lvl="2" marL="1371600" algn="l">
              <a:lnSpc>
                <a:spcPct val="100000"/>
              </a:lnSpc>
              <a:spcBef>
                <a:spcPts val="600"/>
              </a:spcBef>
              <a:spcAft>
                <a:spcPts val="0"/>
              </a:spcAft>
              <a:buSzPts val="1472"/>
              <a:buNone/>
              <a:defRPr sz="1600">
                <a:solidFill>
                  <a:srgbClr val="888888"/>
                </a:solidFill>
              </a:defRPr>
            </a:lvl3pPr>
            <a:lvl4pPr indent="-228600" lvl="3" marL="1828800" algn="l">
              <a:lnSpc>
                <a:spcPct val="100000"/>
              </a:lnSpc>
              <a:spcBef>
                <a:spcPts val="600"/>
              </a:spcBef>
              <a:spcAft>
                <a:spcPts val="0"/>
              </a:spcAft>
              <a:buSzPts val="1288"/>
              <a:buNone/>
              <a:defRPr sz="1400">
                <a:solidFill>
                  <a:srgbClr val="888888"/>
                </a:solidFill>
              </a:defRPr>
            </a:lvl4pPr>
            <a:lvl5pPr indent="-228600" lvl="4" marL="2286000" algn="l">
              <a:lnSpc>
                <a:spcPct val="10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54" name="Google Shape;54;p7"/>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3C9DC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3C9DC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8"/>
          <p:cNvSpPr/>
          <p:nvPr/>
        </p:nvSpPr>
        <p:spPr>
          <a:xfrm>
            <a:off x="445982" y="606554"/>
            <a:ext cx="11300100" cy="1258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
          <p:cNvSpPr txBox="1"/>
          <p:nvPr>
            <p:ph type="title"/>
          </p:nvPr>
        </p:nvSpPr>
        <p:spPr>
          <a:xfrm>
            <a:off x="581193" y="729658"/>
            <a:ext cx="11029500" cy="988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 type="body"/>
          </p:nvPr>
        </p:nvSpPr>
        <p:spPr>
          <a:xfrm>
            <a:off x="887219" y="2250892"/>
            <a:ext cx="5087100" cy="5361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None/>
              <a:defRPr b="0" sz="2200">
                <a:solidFill>
                  <a:schemeClr val="accent2"/>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61" name="Google Shape;61;p8"/>
          <p:cNvSpPr txBox="1"/>
          <p:nvPr>
            <p:ph idx="2" type="body"/>
          </p:nvPr>
        </p:nvSpPr>
        <p:spPr>
          <a:xfrm>
            <a:off x="581194" y="2926052"/>
            <a:ext cx="5393100" cy="2934900"/>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2" name="Google Shape;62;p8"/>
          <p:cNvSpPr txBox="1"/>
          <p:nvPr>
            <p:ph idx="3" type="body"/>
          </p:nvPr>
        </p:nvSpPr>
        <p:spPr>
          <a:xfrm>
            <a:off x="6523735" y="2250892"/>
            <a:ext cx="5087100" cy="5535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None/>
              <a:defRPr b="0" sz="2200">
                <a:solidFill>
                  <a:schemeClr val="accent2"/>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63" name="Google Shape;63;p8"/>
          <p:cNvSpPr txBox="1"/>
          <p:nvPr>
            <p:ph idx="4" type="body"/>
          </p:nvPr>
        </p:nvSpPr>
        <p:spPr>
          <a:xfrm>
            <a:off x="6217709" y="2926052"/>
            <a:ext cx="5393100" cy="2934900"/>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4" name="Google Shape;64;p8"/>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9"/>
          <p:cNvSpPr txBox="1"/>
          <p:nvPr>
            <p:ph type="title"/>
          </p:nvPr>
        </p:nvSpPr>
        <p:spPr>
          <a:xfrm>
            <a:off x="581193" y="4693389"/>
            <a:ext cx="110295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Gill Sans"/>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p:nvPr>
            <p:ph idx="2" type="pic"/>
          </p:nvPr>
        </p:nvSpPr>
        <p:spPr>
          <a:xfrm>
            <a:off x="447817" y="599725"/>
            <a:ext cx="11290800" cy="3557400"/>
          </a:xfrm>
          <a:prstGeom prst="rect">
            <a:avLst/>
          </a:prstGeom>
          <a:noFill/>
          <a:ln>
            <a:noFill/>
          </a:ln>
        </p:spPr>
      </p:sp>
      <p:sp>
        <p:nvSpPr>
          <p:cNvPr id="70" name="Google Shape;70;p9"/>
          <p:cNvSpPr txBox="1"/>
          <p:nvPr>
            <p:ph idx="1" type="body"/>
          </p:nvPr>
        </p:nvSpPr>
        <p:spPr>
          <a:xfrm>
            <a:off x="581192" y="5260127"/>
            <a:ext cx="11029500" cy="598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240"/>
              </a:spcBef>
              <a:spcAft>
                <a:spcPts val="0"/>
              </a:spcAft>
              <a:buSzPts val="1104"/>
              <a:buNone/>
              <a:defRPr sz="1200"/>
            </a:lvl1pPr>
            <a:lvl2pPr indent="-228600" lvl="1" marL="914400" algn="l">
              <a:lnSpc>
                <a:spcPct val="100000"/>
              </a:lnSpc>
              <a:spcBef>
                <a:spcPts val="600"/>
              </a:spcBef>
              <a:spcAft>
                <a:spcPts val="0"/>
              </a:spcAft>
              <a:buSzPts val="1104"/>
              <a:buNone/>
              <a:defRPr sz="12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71" name="Google Shape;71;p9"/>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0"/>
          <p:cNvSpPr/>
          <p:nvPr/>
        </p:nvSpPr>
        <p:spPr>
          <a:xfrm>
            <a:off x="440286" y="614407"/>
            <a:ext cx="11309400" cy="1189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0"/>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 type="body"/>
          </p:nvPr>
        </p:nvSpPr>
        <p:spPr>
          <a:xfrm rot="5400000">
            <a:off x="4334608" y="-1417297"/>
            <a:ext cx="3522900" cy="11029500"/>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22072" lvl="1" marL="914400" algn="l">
              <a:lnSpc>
                <a:spcPct val="100000"/>
              </a:lnSpc>
              <a:spcBef>
                <a:spcPts val="600"/>
              </a:spcBef>
              <a:spcAft>
                <a:spcPts val="0"/>
              </a:spcAft>
              <a:buSzPts val="1472"/>
              <a:buChar char="◼"/>
              <a:defRPr/>
            </a:lvl2pPr>
            <a:lvl3pPr indent="-310388" lvl="2" marL="1371600" algn="l">
              <a:lnSpc>
                <a:spcPct val="100000"/>
              </a:lnSpc>
              <a:spcBef>
                <a:spcPts val="600"/>
              </a:spcBef>
              <a:spcAft>
                <a:spcPts val="0"/>
              </a:spcAft>
              <a:buSzPts val="1288"/>
              <a:buChar char="◼"/>
              <a:defRPr/>
            </a:lvl3pPr>
            <a:lvl4pPr indent="-298703" lvl="3" marL="1828800" algn="l">
              <a:lnSpc>
                <a:spcPct val="100000"/>
              </a:lnSpc>
              <a:spcBef>
                <a:spcPts val="600"/>
              </a:spcBef>
              <a:spcAft>
                <a:spcPts val="0"/>
              </a:spcAft>
              <a:buSzPts val="1104"/>
              <a:buChar char="◼"/>
              <a:defRPr/>
            </a:lvl4pPr>
            <a:lvl5pPr indent="-298704" lvl="4" marL="2286000" algn="l">
              <a:lnSpc>
                <a:spcPct val="100000"/>
              </a:lnSpc>
              <a:spcBef>
                <a:spcPts val="600"/>
              </a:spcBef>
              <a:spcAft>
                <a:spcPts val="0"/>
              </a:spcAft>
              <a:buSzPts val="1104"/>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8" name="Google Shape;78;p10"/>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50" y="6020250"/>
            <a:ext cx="12192000" cy="892800"/>
          </a:xfrm>
          <a:prstGeom prst="rect">
            <a:avLst/>
          </a:prstGeom>
          <a:solidFill>
            <a:srgbClr val="16123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txBox="1"/>
          <p:nvPr>
            <p:ph type="title"/>
          </p:nvPr>
        </p:nvSpPr>
        <p:spPr>
          <a:xfrm>
            <a:off x="581192" y="705124"/>
            <a:ext cx="11029500" cy="11895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Gill Sans"/>
              <a:buNone/>
              <a:defRPr b="0" i="0" sz="28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581192" y="2336003"/>
            <a:ext cx="11029500" cy="3522900"/>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00000"/>
              </a:lnSpc>
              <a:spcBef>
                <a:spcPts val="36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1pPr>
            <a:lvl2pPr indent="-322072" lvl="1" marL="9144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dk2"/>
                </a:solidFill>
                <a:latin typeface="Gill Sans"/>
                <a:ea typeface="Gill Sans"/>
                <a:cs typeface="Gill Sans"/>
                <a:sym typeface="Gill Sans"/>
              </a:defRPr>
            </a:lvl2pPr>
            <a:lvl3pPr indent="-310388" lvl="2" marL="13716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dk2"/>
                </a:solidFill>
                <a:latin typeface="Gill Sans"/>
                <a:ea typeface="Gill Sans"/>
                <a:cs typeface="Gill Sans"/>
                <a:sym typeface="Gill Sans"/>
              </a:defRPr>
            </a:lvl3pPr>
            <a:lvl4pPr indent="-298703" lvl="3" marL="18288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4pPr>
            <a:lvl5pPr indent="-298704" lvl="4" marL="22860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3" name="Google Shape;13;p1"/>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4" name="Google Shape;14;p1"/>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5" name="Google Shape;15;p1"/>
          <p:cNvSpPr/>
          <p:nvPr/>
        </p:nvSpPr>
        <p:spPr>
          <a:xfrm>
            <a:off x="446534" y="457200"/>
            <a:ext cx="3703200" cy="95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8042147" y="453643"/>
            <a:ext cx="3703200" cy="98700"/>
          </a:xfrm>
          <a:prstGeom prst="rect">
            <a:avLst/>
          </a:prstGeom>
          <a:solidFill>
            <a:srgbClr val="B47D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a:off x="4241830" y="457200"/>
            <a:ext cx="3703200" cy="91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a:off x="1557437" y="6235951"/>
            <a:ext cx="1644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Georgia"/>
                <a:ea typeface="Georgia"/>
                <a:cs typeface="Georgia"/>
                <a:sym typeface="Georgia"/>
              </a:rPr>
              <a:t>Colorado Association of School Boards</a:t>
            </a:r>
            <a:endParaRPr b="0" i="0" sz="1400" u="none" cap="none" strike="noStrike">
              <a:solidFill>
                <a:schemeClr val="lt1"/>
              </a:solidFill>
              <a:latin typeface="Arial"/>
              <a:ea typeface="Arial"/>
              <a:cs typeface="Arial"/>
              <a:sym typeface="Arial"/>
            </a:endParaRPr>
          </a:p>
        </p:txBody>
      </p:sp>
      <p:pic>
        <p:nvPicPr>
          <p:cNvPr id="19" name="Google Shape;19;p1"/>
          <p:cNvPicPr preferRelativeResize="0"/>
          <p:nvPr/>
        </p:nvPicPr>
        <p:blipFill rotWithShape="1">
          <a:blip r:embed="rId1">
            <a:alphaModFix/>
          </a:blip>
          <a:srcRect b="227" l="0" r="0" t="227"/>
          <a:stretch/>
        </p:blipFill>
        <p:spPr>
          <a:xfrm>
            <a:off x="446519" y="6248631"/>
            <a:ext cx="1110900" cy="436329"/>
          </a:xfrm>
          <a:prstGeom prst="rect">
            <a:avLst/>
          </a:prstGeom>
          <a:noFill/>
          <a:ln>
            <a:noFill/>
          </a:ln>
        </p:spPr>
      </p:pic>
      <p:sp>
        <p:nvSpPr>
          <p:cNvPr id="20" name="Google Shape;20;p1"/>
          <p:cNvSpPr txBox="1"/>
          <p:nvPr/>
        </p:nvSpPr>
        <p:spPr>
          <a:xfrm>
            <a:off x="10598132" y="6300133"/>
            <a:ext cx="1845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ill Sans"/>
                <a:ea typeface="Gill Sans"/>
                <a:cs typeface="Gill Sans"/>
                <a:sym typeface="Gill Sans"/>
              </a:rPr>
              <a:t>#CASB</a:t>
            </a:r>
            <a:r>
              <a:rPr lang="en-US" sz="1600">
                <a:solidFill>
                  <a:schemeClr val="lt1"/>
                </a:solidFill>
                <a:latin typeface="Gill Sans"/>
                <a:ea typeface="Gill Sans"/>
                <a:cs typeface="Gill Sans"/>
                <a:sym typeface="Gill Sans"/>
              </a:rPr>
              <a:t>Events</a:t>
            </a:r>
            <a:endParaRPr b="0" i="0" sz="1600" u="none" cap="none" strike="noStrike">
              <a:solidFill>
                <a:schemeClr val="lt1"/>
              </a:solidFill>
              <a:latin typeface="Gill Sans"/>
              <a:ea typeface="Gill Sans"/>
              <a:cs typeface="Gill Sans"/>
              <a:sym typeface="Gill Sans"/>
            </a:endParaRPr>
          </a:p>
        </p:txBody>
      </p:sp>
      <p:sp>
        <p:nvSpPr>
          <p:cNvPr id="21" name="Google Shape;21;p1"/>
          <p:cNvSpPr txBox="1"/>
          <p:nvPr/>
        </p:nvSpPr>
        <p:spPr>
          <a:xfrm>
            <a:off x="3337725" y="6251250"/>
            <a:ext cx="66465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CE9428"/>
                </a:solidFill>
                <a:latin typeface="Lato"/>
                <a:ea typeface="Lato"/>
                <a:cs typeface="Lato"/>
                <a:sym typeface="Lato"/>
              </a:rPr>
              <a:t>202</a:t>
            </a:r>
            <a:r>
              <a:rPr b="1" lang="en-US" sz="1600">
                <a:solidFill>
                  <a:srgbClr val="CE9428"/>
                </a:solidFill>
                <a:latin typeface="Lato"/>
                <a:ea typeface="Lato"/>
                <a:cs typeface="Lato"/>
                <a:sym typeface="Lato"/>
              </a:rPr>
              <a:t>3</a:t>
            </a:r>
            <a:r>
              <a:rPr b="1" i="0" lang="en-US" sz="1600" u="none" cap="none" strike="noStrike">
                <a:solidFill>
                  <a:srgbClr val="CE9428"/>
                </a:solidFill>
                <a:latin typeface="Lato"/>
                <a:ea typeface="Lato"/>
                <a:cs typeface="Lato"/>
                <a:sym typeface="Lato"/>
              </a:rPr>
              <a:t> 8</a:t>
            </a:r>
            <a:r>
              <a:rPr b="1" lang="en-US" sz="1600">
                <a:solidFill>
                  <a:srgbClr val="CE9428"/>
                </a:solidFill>
                <a:latin typeface="Lato"/>
                <a:ea typeface="Lato"/>
                <a:cs typeface="Lato"/>
                <a:sym typeface="Lato"/>
              </a:rPr>
              <a:t>3r</a:t>
            </a:r>
            <a:r>
              <a:rPr b="1" i="0" lang="en-US" sz="1600" u="none" cap="none" strike="noStrike">
                <a:solidFill>
                  <a:srgbClr val="CE9428"/>
                </a:solidFill>
                <a:latin typeface="Lato"/>
                <a:ea typeface="Lato"/>
                <a:cs typeface="Lato"/>
                <a:sym typeface="Lato"/>
              </a:rPr>
              <a:t>d Annual CASB Convention | December </a:t>
            </a:r>
            <a:r>
              <a:rPr b="1" lang="en-US" sz="1600">
                <a:solidFill>
                  <a:srgbClr val="CE9428"/>
                </a:solidFill>
                <a:latin typeface="Lato"/>
                <a:ea typeface="Lato"/>
                <a:cs typeface="Lato"/>
                <a:sym typeface="Lato"/>
              </a:rPr>
              <a:t>7-9</a:t>
            </a:r>
            <a:r>
              <a:rPr b="1" i="0" lang="en-US" sz="1600" u="none" cap="none" strike="noStrike">
                <a:solidFill>
                  <a:srgbClr val="CE9428"/>
                </a:solidFill>
                <a:latin typeface="Lato"/>
                <a:ea typeface="Lato"/>
                <a:cs typeface="Lato"/>
                <a:sym typeface="Lato"/>
              </a:rPr>
              <a:t> | The Broadmoor</a:t>
            </a:r>
            <a:endParaRPr b="1" i="0" sz="1600" u="none" cap="none" strike="noStrike">
              <a:solidFill>
                <a:srgbClr val="CE9428"/>
              </a:solidFill>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hyperlink" Target="mailto:mcook@casb.org"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nsba.org/-/media/NSBA/File/cpe-eight-characteristics-of-effective-school-boards-report-december-2019.pdf?la=en&amp;hash=1E19C481DAAEE25406008581AE75EB2ABA7859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ctrTitle"/>
          </p:nvPr>
        </p:nvSpPr>
        <p:spPr>
          <a:xfrm>
            <a:off x="599250" y="5123928"/>
            <a:ext cx="10993500" cy="7974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1"/>
              </a:buClr>
              <a:buSzPct val="72000"/>
              <a:buFont typeface="Gill Sans"/>
              <a:buNone/>
            </a:pPr>
            <a:r>
              <a:rPr lang="en-US" sz="5000"/>
              <a:t>How to be a Great School Board Member</a:t>
            </a:r>
            <a:endParaRPr sz="5000"/>
          </a:p>
        </p:txBody>
      </p:sp>
      <p:pic>
        <p:nvPicPr>
          <p:cNvPr id="98" name="Google Shape;98;p13"/>
          <p:cNvPicPr preferRelativeResize="0"/>
          <p:nvPr/>
        </p:nvPicPr>
        <p:blipFill rotWithShape="1">
          <a:blip r:embed="rId3">
            <a:alphaModFix/>
          </a:blip>
          <a:srcRect b="0" l="670" r="680" t="0"/>
          <a:stretch/>
        </p:blipFill>
        <p:spPr>
          <a:xfrm>
            <a:off x="435475" y="961200"/>
            <a:ext cx="11321052" cy="3825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nvSpPr>
        <p:spPr>
          <a:xfrm>
            <a:off x="447838" y="1318850"/>
            <a:ext cx="11292900" cy="11988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360"/>
              </a:spcBef>
              <a:spcAft>
                <a:spcPts val="0"/>
              </a:spcAft>
              <a:buSzPts val="770"/>
              <a:buNone/>
            </a:pPr>
            <a:r>
              <a:rPr lang="en-US" sz="5000">
                <a:solidFill>
                  <a:srgbClr val="373545"/>
                </a:solidFill>
                <a:latin typeface="Gill Sans"/>
                <a:ea typeface="Gill Sans"/>
                <a:cs typeface="Gill Sans"/>
                <a:sym typeface="Gill Sans"/>
              </a:rPr>
              <a:t>What Happens When The Board Lacks A Clear Vision?</a:t>
            </a:r>
            <a:endParaRPr sz="5000">
              <a:solidFill>
                <a:srgbClr val="373545"/>
              </a:solidFill>
              <a:latin typeface="Gill Sans"/>
              <a:ea typeface="Gill Sans"/>
              <a:cs typeface="Gill Sans"/>
              <a:sym typeface="Gill Sans"/>
            </a:endParaRPr>
          </a:p>
          <a:p>
            <a:pPr indent="0" lvl="0" marL="0" rtl="0" algn="ctr">
              <a:lnSpc>
                <a:spcPct val="80000"/>
              </a:lnSpc>
              <a:spcBef>
                <a:spcPts val="600"/>
              </a:spcBef>
              <a:spcAft>
                <a:spcPts val="600"/>
              </a:spcAft>
              <a:buSzPts val="770"/>
              <a:buNone/>
            </a:pPr>
            <a:r>
              <a:t/>
            </a:r>
            <a:endParaRPr sz="4410">
              <a:solidFill>
                <a:srgbClr val="373545"/>
              </a:solidFill>
              <a:latin typeface="Gill Sans"/>
              <a:ea typeface="Gill Sans"/>
              <a:cs typeface="Gill Sans"/>
              <a:sym typeface="Gill Sans"/>
            </a:endParaRPr>
          </a:p>
        </p:txBody>
      </p:sp>
      <p:pic>
        <p:nvPicPr>
          <p:cNvPr id="165" name="Google Shape;165;p22"/>
          <p:cNvPicPr preferRelativeResize="0"/>
          <p:nvPr/>
        </p:nvPicPr>
        <p:blipFill>
          <a:blip r:embed="rId3">
            <a:alphaModFix/>
          </a:blip>
          <a:stretch>
            <a:fillRect/>
          </a:stretch>
        </p:blipFill>
        <p:spPr>
          <a:xfrm>
            <a:off x="3120900" y="2373825"/>
            <a:ext cx="5946801" cy="3603800"/>
          </a:xfrm>
          <a:prstGeom prst="rect">
            <a:avLst/>
          </a:prstGeom>
          <a:noFill/>
          <a:ln cap="flat" cmpd="sng" w="38100">
            <a:solidFill>
              <a:srgbClr val="00A8E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nvSpPr>
        <p:spPr>
          <a:xfrm>
            <a:off x="447816" y="601200"/>
            <a:ext cx="11292900" cy="4204800"/>
          </a:xfrm>
          <a:prstGeom prst="rect">
            <a:avLst/>
          </a:prstGeom>
          <a:noFill/>
          <a:ln>
            <a:noFill/>
          </a:ln>
        </p:spPr>
        <p:txBody>
          <a:bodyPr anchorCtr="0" anchor="ctr" bIns="45700" lIns="91425" spcFirstLastPara="1" rIns="91425" wrap="square" tIns="45700">
            <a:noAutofit/>
          </a:bodyPr>
          <a:lstStyle/>
          <a:p>
            <a:pPr indent="0" lvl="0" marL="0" rtl="0" algn="ctr">
              <a:spcBef>
                <a:spcPts val="400"/>
              </a:spcBef>
              <a:spcAft>
                <a:spcPts val="0"/>
              </a:spcAft>
              <a:buNone/>
            </a:pPr>
            <a:r>
              <a:rPr b="1" lang="en-US" sz="3100">
                <a:solidFill>
                  <a:srgbClr val="373545"/>
                </a:solidFill>
                <a:latin typeface="Gill Sans"/>
                <a:ea typeface="Gill Sans"/>
                <a:cs typeface="Gill Sans"/>
                <a:sym typeface="Gill Sans"/>
              </a:rPr>
              <a:t>Vision Questions School Boards Should Ask</a:t>
            </a:r>
            <a:endParaRPr b="1" sz="3100">
              <a:solidFill>
                <a:srgbClr val="373545"/>
              </a:solidFill>
              <a:latin typeface="Gill Sans"/>
              <a:ea typeface="Gill Sans"/>
              <a:cs typeface="Gill Sans"/>
              <a:sym typeface="Gill Sans"/>
            </a:endParaRPr>
          </a:p>
          <a:p>
            <a:pPr indent="0" lvl="0" marL="0" rtl="0" algn="ctr">
              <a:spcBef>
                <a:spcPts val="600"/>
              </a:spcBef>
              <a:spcAft>
                <a:spcPts val="0"/>
              </a:spcAft>
              <a:buNone/>
            </a:pPr>
            <a:r>
              <a:t/>
            </a:r>
            <a:endParaRPr sz="2200">
              <a:solidFill>
                <a:srgbClr val="373545"/>
              </a:solidFill>
              <a:latin typeface="Gill Sans"/>
              <a:ea typeface="Gill Sans"/>
              <a:cs typeface="Gill Sans"/>
              <a:sym typeface="Gill Sans"/>
            </a:endParaRPr>
          </a:p>
          <a:p>
            <a:pPr indent="-406400" lvl="0" marL="457200" rtl="0" algn="l">
              <a:spcBef>
                <a:spcPts val="600"/>
              </a:spcBef>
              <a:spcAft>
                <a:spcPts val="0"/>
              </a:spcAft>
              <a:buClr>
                <a:srgbClr val="15113E"/>
              </a:buClr>
              <a:buSzPts val="2800"/>
              <a:buFont typeface="Noto Sans Symbols"/>
              <a:buAutoNum type="arabicPeriod"/>
            </a:pPr>
            <a:r>
              <a:rPr lang="en-US" sz="2800">
                <a:solidFill>
                  <a:srgbClr val="373545"/>
                </a:solidFill>
                <a:latin typeface="Gill Sans"/>
                <a:ea typeface="Gill Sans"/>
                <a:cs typeface="Gill Sans"/>
                <a:sym typeface="Gill Sans"/>
              </a:rPr>
              <a:t>How do we work with the superintendent to foster and guide community involvement in creating a vision?</a:t>
            </a:r>
            <a:endParaRPr sz="2800">
              <a:solidFill>
                <a:srgbClr val="373545"/>
              </a:solidFill>
              <a:latin typeface="Gill Sans"/>
              <a:ea typeface="Gill Sans"/>
              <a:cs typeface="Gill Sans"/>
              <a:sym typeface="Gill Sans"/>
            </a:endParaRPr>
          </a:p>
          <a:p>
            <a:pPr indent="-406400" lvl="0" marL="457200" rtl="0" algn="l">
              <a:spcBef>
                <a:spcPts val="0"/>
              </a:spcBef>
              <a:spcAft>
                <a:spcPts val="0"/>
              </a:spcAft>
              <a:buClr>
                <a:srgbClr val="15113E"/>
              </a:buClr>
              <a:buSzPts val="2800"/>
              <a:buFont typeface="Noto Sans Symbols"/>
              <a:buAutoNum type="arabicPeriod"/>
            </a:pPr>
            <a:r>
              <a:rPr lang="en-US" sz="2800">
                <a:solidFill>
                  <a:srgbClr val="373545"/>
                </a:solidFill>
                <a:latin typeface="Gill Sans"/>
                <a:ea typeface="Gill Sans"/>
                <a:cs typeface="Gill Sans"/>
                <a:sym typeface="Gill Sans"/>
              </a:rPr>
              <a:t>What policies need to be in place to support our vision and strategic plan?</a:t>
            </a:r>
            <a:endParaRPr sz="2800">
              <a:solidFill>
                <a:srgbClr val="373545"/>
              </a:solidFill>
              <a:latin typeface="Gill Sans"/>
              <a:ea typeface="Gill Sans"/>
              <a:cs typeface="Gill Sans"/>
              <a:sym typeface="Gill Sans"/>
            </a:endParaRPr>
          </a:p>
          <a:p>
            <a:pPr indent="-406400" lvl="0" marL="457200" rtl="0" algn="l">
              <a:spcBef>
                <a:spcPts val="0"/>
              </a:spcBef>
              <a:spcAft>
                <a:spcPts val="0"/>
              </a:spcAft>
              <a:buClr>
                <a:srgbClr val="15113E"/>
              </a:buClr>
              <a:buSzPts val="2800"/>
              <a:buFont typeface="Noto Sans Symbols"/>
              <a:buAutoNum type="arabicPeriod"/>
            </a:pPr>
            <a:r>
              <a:rPr lang="en-US" sz="2800">
                <a:solidFill>
                  <a:srgbClr val="373545"/>
                </a:solidFill>
                <a:latin typeface="Gill Sans"/>
                <a:ea typeface="Gill Sans"/>
                <a:cs typeface="Gill Sans"/>
                <a:sym typeface="Gill Sans"/>
              </a:rPr>
              <a:t>How does the superintendent and staff use the vision statement as a guide in planning and action?</a:t>
            </a:r>
            <a:endParaRPr sz="2800">
              <a:solidFill>
                <a:srgbClr val="373545"/>
              </a:solidFill>
              <a:latin typeface="Gill Sans"/>
              <a:ea typeface="Gill Sans"/>
              <a:cs typeface="Gill Sans"/>
              <a:sym typeface="Gill Sans"/>
            </a:endParaRPr>
          </a:p>
          <a:p>
            <a:pPr indent="-406400" lvl="0" marL="457200" rtl="0" algn="l">
              <a:spcBef>
                <a:spcPts val="0"/>
              </a:spcBef>
              <a:spcAft>
                <a:spcPts val="0"/>
              </a:spcAft>
              <a:buClr>
                <a:srgbClr val="15113E"/>
              </a:buClr>
              <a:buSzPts val="2800"/>
              <a:buFont typeface="Noto Sans Symbols"/>
              <a:buAutoNum type="arabicPeriod"/>
            </a:pPr>
            <a:r>
              <a:rPr lang="en-US" sz="2800">
                <a:solidFill>
                  <a:srgbClr val="373545"/>
                </a:solidFill>
                <a:latin typeface="Gill Sans"/>
                <a:ea typeface="Gill Sans"/>
                <a:cs typeface="Gill Sans"/>
                <a:sym typeface="Gill Sans"/>
              </a:rPr>
              <a:t>Is there alignment between our vision, mission, core values, strategic plan, and resource allocation?</a:t>
            </a:r>
            <a:endParaRPr sz="2800">
              <a:solidFill>
                <a:srgbClr val="373545"/>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VISION &amp; PLANNING</a:t>
            </a:r>
            <a:endParaRPr b="1" sz="2800">
              <a:solidFill>
                <a:srgbClr val="FFFFFF"/>
              </a:solidFill>
              <a:latin typeface="Gill Sans"/>
              <a:ea typeface="Gill Sans"/>
              <a:cs typeface="Gill Sans"/>
              <a:sym typeface="Gill Sans"/>
            </a:endParaRPr>
          </a:p>
        </p:txBody>
      </p:sp>
      <p:sp>
        <p:nvSpPr>
          <p:cNvPr id="178" name="Google Shape;178;p24"/>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179" name="Google Shape;179;p24"/>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371856" lvl="0" marL="457200" rtl="0" algn="l">
              <a:spcBef>
                <a:spcPts val="360"/>
              </a:spcBef>
              <a:spcAft>
                <a:spcPts val="0"/>
              </a:spcAft>
              <a:buClr>
                <a:srgbClr val="15113E"/>
              </a:buClr>
              <a:buSzPts val="2256"/>
              <a:buFont typeface="Noto Sans Symbols"/>
              <a:buChar char="◼"/>
            </a:pPr>
            <a:r>
              <a:rPr lang="en-US" sz="2400">
                <a:solidFill>
                  <a:srgbClr val="373545"/>
                </a:solidFill>
                <a:latin typeface="Gill Sans"/>
                <a:ea typeface="Gill Sans"/>
                <a:cs typeface="Gill Sans"/>
                <a:sym typeface="Gill Sans"/>
              </a:rPr>
              <a:t>Approves a vision planning process to include the community and staff in identifying core values and creating the vision for student achievement.</a:t>
            </a:r>
            <a:endParaRPr sz="2400">
              <a:solidFill>
                <a:srgbClr val="373545"/>
              </a:solidFill>
              <a:latin typeface="Gill Sans"/>
              <a:ea typeface="Gill Sans"/>
              <a:cs typeface="Gill Sans"/>
              <a:sym typeface="Gill Sans"/>
            </a:endParaRPr>
          </a:p>
          <a:p>
            <a:pPr indent="-371856" lvl="0" marL="457200" rtl="0" algn="l">
              <a:spcBef>
                <a:spcPts val="0"/>
              </a:spcBef>
              <a:spcAft>
                <a:spcPts val="0"/>
              </a:spcAft>
              <a:buClr>
                <a:srgbClr val="15113E"/>
              </a:buClr>
              <a:buSzPts val="2256"/>
              <a:buFont typeface="Noto Sans Symbols"/>
              <a:buChar char="◼"/>
            </a:pPr>
            <a:r>
              <a:rPr lang="en-US" sz="2400">
                <a:solidFill>
                  <a:srgbClr val="373545"/>
                </a:solidFill>
                <a:latin typeface="Gill Sans"/>
                <a:ea typeface="Gill Sans"/>
                <a:cs typeface="Gill Sans"/>
                <a:sym typeface="Gill Sans"/>
              </a:rPr>
              <a:t>Adopts the vision, mission, &amp; core values.</a:t>
            </a:r>
            <a:endParaRPr sz="2400">
              <a:solidFill>
                <a:srgbClr val="373545"/>
              </a:solidFill>
              <a:latin typeface="Gill Sans"/>
              <a:ea typeface="Gill Sans"/>
              <a:cs typeface="Gill Sans"/>
              <a:sym typeface="Gill Sans"/>
            </a:endParaRPr>
          </a:p>
          <a:p>
            <a:pPr indent="-371856" lvl="0" marL="457200" rtl="0" algn="l">
              <a:spcBef>
                <a:spcPts val="0"/>
              </a:spcBef>
              <a:spcAft>
                <a:spcPts val="0"/>
              </a:spcAft>
              <a:buClr>
                <a:srgbClr val="276E8E"/>
              </a:buClr>
              <a:buSzPts val="2256"/>
              <a:buFont typeface="Noto Sans Symbols"/>
              <a:buChar char="◼"/>
            </a:pPr>
            <a:r>
              <a:rPr lang="en-US" sz="2400">
                <a:solidFill>
                  <a:srgbClr val="276E8E"/>
                </a:solidFill>
                <a:latin typeface="Gill Sans"/>
                <a:ea typeface="Gill Sans"/>
                <a:cs typeface="Gill Sans"/>
                <a:sym typeface="Gill Sans"/>
              </a:rPr>
              <a:t>Adopts the board goals that support the vision.</a:t>
            </a:r>
            <a:endParaRPr sz="2400">
              <a:solidFill>
                <a:srgbClr val="373545"/>
              </a:solidFill>
              <a:latin typeface="Gill Sans"/>
              <a:ea typeface="Gill Sans"/>
              <a:cs typeface="Gill Sans"/>
              <a:sym typeface="Gill Sans"/>
            </a:endParaRPr>
          </a:p>
        </p:txBody>
      </p:sp>
      <p:sp>
        <p:nvSpPr>
          <p:cNvPr id="180" name="Google Shape;180;p24"/>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181" name="Google Shape;181;p24"/>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46456" lvl="0" marL="457200" rtl="0" algn="l">
              <a:lnSpc>
                <a:spcPct val="90000"/>
              </a:lnSpc>
              <a:spcBef>
                <a:spcPts val="360"/>
              </a:spcBef>
              <a:spcAft>
                <a:spcPts val="0"/>
              </a:spcAft>
              <a:buClr>
                <a:srgbClr val="15113E"/>
              </a:buClr>
              <a:buSzPts val="1856"/>
              <a:buFont typeface="Noto Sans Symbols"/>
              <a:buChar char="◼"/>
            </a:pPr>
            <a:r>
              <a:rPr lang="en-US" sz="2000">
                <a:solidFill>
                  <a:srgbClr val="373545"/>
                </a:solidFill>
                <a:latin typeface="Gill Sans"/>
                <a:ea typeface="Gill Sans"/>
                <a:cs typeface="Gill Sans"/>
                <a:sym typeface="Gill Sans"/>
              </a:rPr>
              <a:t>Recommends a vision planning process to the board that incorporates participation by staff and a broad swath of the community.</a:t>
            </a:r>
            <a:endParaRPr sz="2000">
              <a:solidFill>
                <a:srgbClr val="373545"/>
              </a:solidFill>
              <a:latin typeface="Gill Sans"/>
              <a:ea typeface="Gill Sans"/>
              <a:cs typeface="Gill Sans"/>
              <a:sym typeface="Gill Sans"/>
            </a:endParaRPr>
          </a:p>
          <a:p>
            <a:pPr indent="-346456" lvl="0" marL="457200" rtl="0" algn="l">
              <a:lnSpc>
                <a:spcPct val="90000"/>
              </a:lnSpc>
              <a:spcBef>
                <a:spcPts val="0"/>
              </a:spcBef>
              <a:spcAft>
                <a:spcPts val="0"/>
              </a:spcAft>
              <a:buClr>
                <a:srgbClr val="15113E"/>
              </a:buClr>
              <a:buSzPts val="1856"/>
              <a:buFont typeface="Noto Sans Symbols"/>
              <a:buChar char="◼"/>
            </a:pPr>
            <a:r>
              <a:rPr lang="en-US" sz="2000">
                <a:solidFill>
                  <a:srgbClr val="373545"/>
                </a:solidFill>
                <a:latin typeface="Gill Sans"/>
                <a:ea typeface="Gill Sans"/>
                <a:cs typeface="Gill Sans"/>
                <a:sym typeface="Gill Sans"/>
              </a:rPr>
              <a:t>Ensures the integrity of the planning process.</a:t>
            </a:r>
            <a:endParaRPr sz="2000">
              <a:solidFill>
                <a:srgbClr val="373545"/>
              </a:solidFill>
              <a:latin typeface="Gill Sans"/>
              <a:ea typeface="Gill Sans"/>
              <a:cs typeface="Gill Sans"/>
              <a:sym typeface="Gill Sans"/>
            </a:endParaRPr>
          </a:p>
          <a:p>
            <a:pPr indent="-346456" lvl="0" marL="457200" rtl="0" algn="l">
              <a:lnSpc>
                <a:spcPct val="90000"/>
              </a:lnSpc>
              <a:spcBef>
                <a:spcPts val="0"/>
              </a:spcBef>
              <a:spcAft>
                <a:spcPts val="0"/>
              </a:spcAft>
              <a:buClr>
                <a:srgbClr val="15113E"/>
              </a:buClr>
              <a:buSzPts val="1856"/>
              <a:buFont typeface="Noto Sans Symbols"/>
              <a:buChar char="◼"/>
            </a:pPr>
            <a:r>
              <a:rPr lang="en-US" sz="2000">
                <a:solidFill>
                  <a:srgbClr val="373545"/>
                </a:solidFill>
                <a:latin typeface="Gill Sans"/>
                <a:ea typeface="Gill Sans"/>
                <a:cs typeface="Gill Sans"/>
                <a:sym typeface="Gill Sans"/>
              </a:rPr>
              <a:t>Ensures the recommendations of the planning team are presented to the board for adoption.</a:t>
            </a:r>
            <a:endParaRPr sz="2000">
              <a:solidFill>
                <a:srgbClr val="373545"/>
              </a:solidFill>
              <a:latin typeface="Gill Sans"/>
              <a:ea typeface="Gill Sans"/>
              <a:cs typeface="Gill Sans"/>
              <a:sym typeface="Gill Sans"/>
            </a:endParaRPr>
          </a:p>
          <a:p>
            <a:pPr indent="-346456" lvl="0" marL="457200" rtl="0" algn="l">
              <a:lnSpc>
                <a:spcPct val="90000"/>
              </a:lnSpc>
              <a:spcBef>
                <a:spcPts val="0"/>
              </a:spcBef>
              <a:spcAft>
                <a:spcPts val="0"/>
              </a:spcAft>
              <a:buClr>
                <a:srgbClr val="15113E"/>
              </a:buClr>
              <a:buSzPts val="1856"/>
              <a:buFont typeface="Noto Sans Symbols"/>
              <a:buChar char="◼"/>
            </a:pPr>
            <a:r>
              <a:rPr lang="en-US" sz="2000">
                <a:solidFill>
                  <a:srgbClr val="373545"/>
                </a:solidFill>
                <a:latin typeface="Gill Sans"/>
                <a:ea typeface="Gill Sans"/>
                <a:cs typeface="Gill Sans"/>
                <a:sym typeface="Gill Sans"/>
              </a:rPr>
              <a:t>Coordinates periodic review of the vision, mission, and core values.</a:t>
            </a:r>
            <a:endParaRPr sz="2000">
              <a:solidFill>
                <a:srgbClr val="373545"/>
              </a:solidFill>
              <a:latin typeface="Gill Sans"/>
              <a:ea typeface="Gill Sans"/>
              <a:cs typeface="Gill Sans"/>
              <a:sym typeface="Gill Sans"/>
            </a:endParaRPr>
          </a:p>
          <a:p>
            <a:pPr indent="-346456" lvl="0" marL="457200" rtl="0" algn="l">
              <a:lnSpc>
                <a:spcPct val="90000"/>
              </a:lnSpc>
              <a:spcBef>
                <a:spcPts val="0"/>
              </a:spcBef>
              <a:spcAft>
                <a:spcPts val="0"/>
              </a:spcAft>
              <a:buClr>
                <a:srgbClr val="276E8E"/>
              </a:buClr>
              <a:buSzPts val="1856"/>
              <a:buFont typeface="Noto Sans Symbols"/>
              <a:buChar char="◼"/>
            </a:pPr>
            <a:r>
              <a:rPr lang="en-US" sz="2000">
                <a:solidFill>
                  <a:srgbClr val="276E8E"/>
                </a:solidFill>
                <a:latin typeface="Gill Sans"/>
                <a:ea typeface="Gill Sans"/>
                <a:cs typeface="Gill Sans"/>
                <a:sym typeface="Gill Sans"/>
              </a:rPr>
              <a:t>Works with the board to identify its role in supporting the vision.</a:t>
            </a:r>
            <a:endParaRPr sz="2000">
              <a:solidFill>
                <a:srgbClr val="276E8E"/>
              </a:solidFill>
              <a:latin typeface="Gill Sans"/>
              <a:ea typeface="Gill Sans"/>
              <a:cs typeface="Gill Sans"/>
              <a:sym typeface="Gill Sans"/>
            </a:endParaRPr>
          </a:p>
          <a:p>
            <a:pPr indent="-346456" lvl="0" marL="457200" rtl="0" algn="l">
              <a:lnSpc>
                <a:spcPct val="90000"/>
              </a:lnSpc>
              <a:spcBef>
                <a:spcPts val="0"/>
              </a:spcBef>
              <a:spcAft>
                <a:spcPts val="0"/>
              </a:spcAft>
              <a:buClr>
                <a:srgbClr val="276E8E"/>
              </a:buClr>
              <a:buSzPts val="1856"/>
              <a:buFont typeface="Noto Sans Symbols"/>
              <a:buChar char="◼"/>
            </a:pPr>
            <a:r>
              <a:rPr lang="en-US" sz="2000">
                <a:solidFill>
                  <a:srgbClr val="276E8E"/>
                </a:solidFill>
                <a:latin typeface="Gill Sans"/>
                <a:ea typeface="Gill Sans"/>
                <a:cs typeface="Gill Sans"/>
                <a:sym typeface="Gill Sans"/>
              </a:rPr>
              <a:t>Works with the board to develop plans for carrying out its goals.</a:t>
            </a:r>
            <a:endParaRPr sz="2000">
              <a:solidFill>
                <a:srgbClr val="276E8E"/>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188" name="Google Shape;188;p25"/>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409956" lvl="0" marL="457200" rtl="0" algn="l">
              <a:spcBef>
                <a:spcPts val="360"/>
              </a:spcBef>
              <a:spcAft>
                <a:spcPts val="0"/>
              </a:spcAft>
              <a:buClr>
                <a:srgbClr val="15113E"/>
              </a:buClr>
              <a:buSzPts val="2856"/>
              <a:buFont typeface="Noto Sans Symbols"/>
              <a:buChar char="◼"/>
            </a:pPr>
            <a:r>
              <a:rPr lang="en-US" sz="3000">
                <a:solidFill>
                  <a:srgbClr val="373545"/>
                </a:solidFill>
                <a:latin typeface="Gill Sans"/>
                <a:ea typeface="Gill Sans"/>
                <a:cs typeface="Gill Sans"/>
                <a:sym typeface="Gill Sans"/>
              </a:rPr>
              <a:t>Approves the strategic planning process to develop goals, priorities, and objectives for achieving the vision.</a:t>
            </a:r>
            <a:endParaRPr sz="3000">
              <a:solidFill>
                <a:srgbClr val="373545"/>
              </a:solidFill>
              <a:latin typeface="Gill Sans"/>
              <a:ea typeface="Gill Sans"/>
              <a:cs typeface="Gill Sans"/>
              <a:sym typeface="Gill Sans"/>
            </a:endParaRPr>
          </a:p>
          <a:p>
            <a:pPr indent="-409956" lvl="0" marL="457200" rtl="0" algn="l">
              <a:spcBef>
                <a:spcPts val="0"/>
              </a:spcBef>
              <a:spcAft>
                <a:spcPts val="0"/>
              </a:spcAft>
              <a:buClr>
                <a:srgbClr val="15113E"/>
              </a:buClr>
              <a:buSzPts val="2856"/>
              <a:buFont typeface="Noto Sans Symbols"/>
              <a:buChar char="◼"/>
            </a:pPr>
            <a:r>
              <a:rPr lang="en-US" sz="3000">
                <a:solidFill>
                  <a:srgbClr val="373545"/>
                </a:solidFill>
                <a:latin typeface="Gill Sans"/>
                <a:ea typeface="Gill Sans"/>
                <a:cs typeface="Gill Sans"/>
                <a:sym typeface="Gill Sans"/>
              </a:rPr>
              <a:t>Monitors and evaluates the results of the strategic plan.</a:t>
            </a:r>
            <a:endParaRPr sz="3000">
              <a:solidFill>
                <a:srgbClr val="980000"/>
              </a:solidFill>
              <a:latin typeface="Gill Sans"/>
              <a:ea typeface="Gill Sans"/>
              <a:cs typeface="Gill Sans"/>
              <a:sym typeface="Gill Sans"/>
            </a:endParaRPr>
          </a:p>
        </p:txBody>
      </p:sp>
      <p:sp>
        <p:nvSpPr>
          <p:cNvPr id="189" name="Google Shape;189;p25"/>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190" name="Google Shape;190;p25"/>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52806" lvl="0" marL="457200" rtl="0" algn="l">
              <a:lnSpc>
                <a:spcPct val="80000"/>
              </a:lnSpc>
              <a:spcBef>
                <a:spcPts val="360"/>
              </a:spcBef>
              <a:spcAft>
                <a:spcPts val="0"/>
              </a:spcAft>
              <a:buClr>
                <a:srgbClr val="15113E"/>
              </a:buClr>
              <a:buSzPts val="1956"/>
              <a:buFont typeface="Noto Sans Symbols"/>
              <a:buChar char="◼"/>
            </a:pPr>
            <a:r>
              <a:rPr lang="en-US" sz="2100">
                <a:solidFill>
                  <a:srgbClr val="373545"/>
                </a:solidFill>
                <a:latin typeface="Gill Sans"/>
                <a:ea typeface="Gill Sans"/>
                <a:cs typeface="Gill Sans"/>
                <a:sym typeface="Gill Sans"/>
              </a:rPr>
              <a:t>Recommends a strategic planning process to the board.</a:t>
            </a:r>
            <a:endParaRPr sz="2100">
              <a:solidFill>
                <a:srgbClr val="373545"/>
              </a:solidFill>
              <a:latin typeface="Gill Sans"/>
              <a:ea typeface="Gill Sans"/>
              <a:cs typeface="Gill Sans"/>
              <a:sym typeface="Gill Sans"/>
            </a:endParaRPr>
          </a:p>
          <a:p>
            <a:pPr indent="-352806" lvl="0" marL="457200" rtl="0" algn="l">
              <a:lnSpc>
                <a:spcPct val="80000"/>
              </a:lnSpc>
              <a:spcBef>
                <a:spcPts val="0"/>
              </a:spcBef>
              <a:spcAft>
                <a:spcPts val="0"/>
              </a:spcAft>
              <a:buClr>
                <a:srgbClr val="15113E"/>
              </a:buClr>
              <a:buSzPts val="1956"/>
              <a:buFont typeface="Noto Sans Symbols"/>
              <a:buChar char="◼"/>
            </a:pPr>
            <a:r>
              <a:rPr lang="en-US" sz="2100">
                <a:solidFill>
                  <a:srgbClr val="373545"/>
                </a:solidFill>
                <a:latin typeface="Gill Sans"/>
                <a:ea typeface="Gill Sans"/>
                <a:cs typeface="Gill Sans"/>
                <a:sym typeface="Gill Sans"/>
              </a:rPr>
              <a:t>Ensures recommendations are presented the board for action.</a:t>
            </a:r>
            <a:endParaRPr sz="2100">
              <a:solidFill>
                <a:srgbClr val="373545"/>
              </a:solidFill>
              <a:latin typeface="Gill Sans"/>
              <a:ea typeface="Gill Sans"/>
              <a:cs typeface="Gill Sans"/>
              <a:sym typeface="Gill Sans"/>
            </a:endParaRPr>
          </a:p>
          <a:p>
            <a:pPr indent="-352806" lvl="0" marL="457200" rtl="0" algn="l">
              <a:lnSpc>
                <a:spcPct val="80000"/>
              </a:lnSpc>
              <a:spcBef>
                <a:spcPts val="0"/>
              </a:spcBef>
              <a:spcAft>
                <a:spcPts val="0"/>
              </a:spcAft>
              <a:buClr>
                <a:srgbClr val="15113E"/>
              </a:buClr>
              <a:buSzPts val="1956"/>
              <a:buFont typeface="Noto Sans Symbols"/>
              <a:buChar char="◼"/>
            </a:pPr>
            <a:r>
              <a:rPr lang="en-US" sz="2100">
                <a:solidFill>
                  <a:srgbClr val="373545"/>
                </a:solidFill>
                <a:latin typeface="Gill Sans"/>
                <a:ea typeface="Gill Sans"/>
                <a:cs typeface="Gill Sans"/>
                <a:sym typeface="Gill Sans"/>
              </a:rPr>
              <a:t>Coordinates periodic review of the strategic plan.</a:t>
            </a:r>
            <a:endParaRPr sz="2100">
              <a:solidFill>
                <a:srgbClr val="373545"/>
              </a:solidFill>
              <a:latin typeface="Gill Sans"/>
              <a:ea typeface="Gill Sans"/>
              <a:cs typeface="Gill Sans"/>
              <a:sym typeface="Gill Sans"/>
            </a:endParaRPr>
          </a:p>
          <a:p>
            <a:pPr indent="-352806" lvl="0" marL="457200" rtl="0" algn="l">
              <a:lnSpc>
                <a:spcPct val="80000"/>
              </a:lnSpc>
              <a:spcBef>
                <a:spcPts val="0"/>
              </a:spcBef>
              <a:spcAft>
                <a:spcPts val="0"/>
              </a:spcAft>
              <a:buClr>
                <a:srgbClr val="15113E"/>
              </a:buClr>
              <a:buSzPts val="1956"/>
              <a:buFont typeface="Noto Sans Symbols"/>
              <a:buChar char="◼"/>
            </a:pPr>
            <a:r>
              <a:rPr lang="en-US" sz="2100">
                <a:solidFill>
                  <a:srgbClr val="373545"/>
                </a:solidFill>
                <a:latin typeface="Gill Sans"/>
                <a:ea typeface="Gill Sans"/>
                <a:cs typeface="Gill Sans"/>
                <a:sym typeface="Gill Sans"/>
              </a:rPr>
              <a:t>Ensures short- and long-range vision plans are developed and carried out at both the district and school levels.</a:t>
            </a:r>
            <a:endParaRPr sz="2100">
              <a:solidFill>
                <a:srgbClr val="373545"/>
              </a:solidFill>
              <a:latin typeface="Gill Sans"/>
              <a:ea typeface="Gill Sans"/>
              <a:cs typeface="Gill Sans"/>
              <a:sym typeface="Gill Sans"/>
            </a:endParaRPr>
          </a:p>
          <a:p>
            <a:pPr indent="-352806" lvl="0" marL="457200" rtl="0" algn="l">
              <a:lnSpc>
                <a:spcPct val="80000"/>
              </a:lnSpc>
              <a:spcBef>
                <a:spcPts val="0"/>
              </a:spcBef>
              <a:spcAft>
                <a:spcPts val="0"/>
              </a:spcAft>
              <a:buClr>
                <a:srgbClr val="15113E"/>
              </a:buClr>
              <a:buSzPts val="1956"/>
              <a:buFont typeface="Noto Sans Symbols"/>
              <a:buChar char="◼"/>
            </a:pPr>
            <a:r>
              <a:rPr lang="en-US" sz="2100">
                <a:solidFill>
                  <a:srgbClr val="373545"/>
                </a:solidFill>
                <a:latin typeface="Gill Sans"/>
                <a:ea typeface="Gill Sans"/>
                <a:cs typeface="Gill Sans"/>
                <a:sym typeface="Gill Sans"/>
              </a:rPr>
              <a:t>Ensures staff development to carry out the planning process</a:t>
            </a:r>
            <a:endParaRPr sz="2100">
              <a:solidFill>
                <a:srgbClr val="373545"/>
              </a:solidFill>
              <a:latin typeface="Gill Sans"/>
              <a:ea typeface="Gill Sans"/>
              <a:cs typeface="Gill Sans"/>
              <a:sym typeface="Gill Sans"/>
            </a:endParaRPr>
          </a:p>
          <a:p>
            <a:pPr indent="-352806" lvl="0" marL="457200" rtl="0" algn="l">
              <a:lnSpc>
                <a:spcPct val="80000"/>
              </a:lnSpc>
              <a:spcBef>
                <a:spcPts val="0"/>
              </a:spcBef>
              <a:spcAft>
                <a:spcPts val="0"/>
              </a:spcAft>
              <a:buClr>
                <a:srgbClr val="15113E"/>
              </a:buClr>
              <a:buSzPts val="1956"/>
              <a:buFont typeface="Noto Sans Symbols"/>
              <a:buChar char="◼"/>
            </a:pPr>
            <a:r>
              <a:rPr lang="en-US" sz="2100">
                <a:solidFill>
                  <a:srgbClr val="373545"/>
                </a:solidFill>
                <a:latin typeface="Gill Sans"/>
                <a:ea typeface="Gill Sans"/>
                <a:cs typeface="Gill Sans"/>
                <a:sym typeface="Gill Sans"/>
              </a:rPr>
              <a:t>Develops performance indicators, based on data to measure progress toward district’s vision for student achievement.</a:t>
            </a:r>
            <a:endParaRPr sz="2100">
              <a:solidFill>
                <a:srgbClr val="373545"/>
              </a:solidFill>
              <a:latin typeface="Gill Sans"/>
              <a:ea typeface="Gill Sans"/>
              <a:cs typeface="Gill Sans"/>
              <a:sym typeface="Gill Sans"/>
            </a:endParaRPr>
          </a:p>
        </p:txBody>
      </p:sp>
      <p:sp>
        <p:nvSpPr>
          <p:cNvPr id="191" name="Google Shape;191;p25"/>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VISION &amp; PLANNING</a:t>
            </a:r>
            <a:endParaRPr b="1" sz="2800">
              <a:solidFill>
                <a:srgbClr val="FFFFFF"/>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198" name="Google Shape;198;p26"/>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199" name="Google Shape;199;p26"/>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VISION &amp; PLANNING</a:t>
            </a:r>
            <a:endParaRPr b="1" sz="2800">
              <a:solidFill>
                <a:srgbClr val="FFFFFF"/>
              </a:solidFill>
              <a:latin typeface="Gill Sans"/>
              <a:ea typeface="Gill Sans"/>
              <a:cs typeface="Gill Sans"/>
              <a:sym typeface="Gill Sans"/>
            </a:endParaRPr>
          </a:p>
        </p:txBody>
      </p:sp>
      <p:sp>
        <p:nvSpPr>
          <p:cNvPr id="200" name="Google Shape;200;p26"/>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448056" lvl="0" marL="457200" rtl="0" algn="l">
              <a:spcBef>
                <a:spcPts val="360"/>
              </a:spcBef>
              <a:spcAft>
                <a:spcPts val="0"/>
              </a:spcAft>
              <a:buClr>
                <a:srgbClr val="276E8E"/>
              </a:buClr>
              <a:buSzPts val="3456"/>
              <a:buFont typeface="Noto Sans Symbols"/>
              <a:buChar char="◼"/>
            </a:pPr>
            <a:r>
              <a:rPr lang="en-US" sz="3600">
                <a:solidFill>
                  <a:srgbClr val="276E8E"/>
                </a:solidFill>
                <a:latin typeface="Gill Sans"/>
                <a:ea typeface="Gill Sans"/>
                <a:cs typeface="Gill Sans"/>
                <a:sym typeface="Gill Sans"/>
              </a:rPr>
              <a:t>Communicates the vision.</a:t>
            </a:r>
            <a:endParaRPr sz="3600">
              <a:solidFill>
                <a:srgbClr val="276E8E"/>
              </a:solidFill>
              <a:latin typeface="Gill Sans"/>
              <a:ea typeface="Gill Sans"/>
              <a:cs typeface="Gill Sans"/>
              <a:sym typeface="Gill Sans"/>
            </a:endParaRPr>
          </a:p>
          <a:p>
            <a:pPr indent="-457200" lvl="0" marL="457200" rtl="0" algn="l">
              <a:spcBef>
                <a:spcPts val="0"/>
              </a:spcBef>
              <a:spcAft>
                <a:spcPts val="0"/>
              </a:spcAft>
              <a:buClr>
                <a:srgbClr val="373545"/>
              </a:buClr>
              <a:buSzPts val="3600"/>
              <a:buFont typeface="Gill Sans"/>
              <a:buChar char="◼"/>
            </a:pPr>
            <a:r>
              <a:rPr lang="en-US" sz="3600">
                <a:solidFill>
                  <a:srgbClr val="373545"/>
                </a:solidFill>
                <a:latin typeface="Gill Sans"/>
                <a:ea typeface="Gill Sans"/>
                <a:cs typeface="Gill Sans"/>
                <a:sym typeface="Gill Sans"/>
              </a:rPr>
              <a:t>Keeps vision at the forefront of all decision-making.</a:t>
            </a:r>
            <a:endParaRPr sz="3600">
              <a:solidFill>
                <a:srgbClr val="373545"/>
              </a:solidFill>
              <a:latin typeface="Gill Sans"/>
              <a:ea typeface="Gill Sans"/>
              <a:cs typeface="Gill Sans"/>
              <a:sym typeface="Gill Sans"/>
            </a:endParaRPr>
          </a:p>
        </p:txBody>
      </p:sp>
      <p:sp>
        <p:nvSpPr>
          <p:cNvPr id="201" name="Google Shape;201;p26"/>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65506" lvl="0" marL="457200" rtl="0" algn="l">
              <a:spcBef>
                <a:spcPts val="360"/>
              </a:spcBef>
              <a:spcAft>
                <a:spcPts val="0"/>
              </a:spcAft>
              <a:buClr>
                <a:srgbClr val="276E8E"/>
              </a:buClr>
              <a:buSzPts val="2156"/>
              <a:buFont typeface="Noto Sans Symbols"/>
              <a:buChar char="◼"/>
            </a:pPr>
            <a:r>
              <a:rPr lang="en-US" sz="2300">
                <a:solidFill>
                  <a:srgbClr val="276E8E"/>
                </a:solidFill>
                <a:latin typeface="Gill Sans"/>
                <a:ea typeface="Gill Sans"/>
                <a:cs typeface="Gill Sans"/>
                <a:sym typeface="Gill Sans"/>
              </a:rPr>
              <a:t>Communicates, through the district’s communications plan, the vision to the staff and community in a team approach that incorporates board participation.</a:t>
            </a:r>
            <a:endParaRPr sz="2300">
              <a:solidFill>
                <a:srgbClr val="276E8E"/>
              </a:solidFill>
              <a:latin typeface="Gill Sans"/>
              <a:ea typeface="Gill Sans"/>
              <a:cs typeface="Gill Sans"/>
              <a:sym typeface="Gill Sans"/>
            </a:endParaRPr>
          </a:p>
          <a:p>
            <a:pPr indent="-365506" lvl="0" marL="457200" rtl="0" algn="l">
              <a:spcBef>
                <a:spcPts val="0"/>
              </a:spcBef>
              <a:spcAft>
                <a:spcPts val="0"/>
              </a:spcAft>
              <a:buClr>
                <a:srgbClr val="276E8E"/>
              </a:buClr>
              <a:buSzPts val="2156"/>
              <a:buFont typeface="Noto Sans Symbols"/>
              <a:buChar char="◼"/>
            </a:pPr>
            <a:r>
              <a:rPr lang="en-US" sz="2300">
                <a:solidFill>
                  <a:srgbClr val="276E8E"/>
                </a:solidFill>
                <a:latin typeface="Gill Sans"/>
                <a:ea typeface="Gill Sans"/>
                <a:cs typeface="Gill Sans"/>
                <a:sym typeface="Gill Sans"/>
              </a:rPr>
              <a:t>Prepares and disseminates information about progress toward the vision.</a:t>
            </a:r>
            <a:endParaRPr sz="2300">
              <a:solidFill>
                <a:srgbClr val="276E8E"/>
              </a:solidFill>
              <a:latin typeface="Gill Sans"/>
              <a:ea typeface="Gill Sans"/>
              <a:cs typeface="Gill Sans"/>
              <a:sym typeface="Gill Sans"/>
            </a:endParaRPr>
          </a:p>
          <a:p>
            <a:pPr indent="-374650" lvl="0" marL="457200" rtl="0" algn="l">
              <a:spcBef>
                <a:spcPts val="0"/>
              </a:spcBef>
              <a:spcAft>
                <a:spcPts val="0"/>
              </a:spcAft>
              <a:buClr>
                <a:srgbClr val="373545"/>
              </a:buClr>
              <a:buSzPts val="2300"/>
              <a:buFont typeface="Gill Sans"/>
              <a:buChar char="◼"/>
            </a:pPr>
            <a:r>
              <a:rPr lang="en-US" sz="2300">
                <a:solidFill>
                  <a:srgbClr val="373545"/>
                </a:solidFill>
                <a:latin typeface="Gill Sans"/>
                <a:ea typeface="Gill Sans"/>
                <a:cs typeface="Gill Sans"/>
                <a:sym typeface="Gill Sans"/>
              </a:rPr>
              <a:t>Uses the vision to guide priority recommendations to the board.</a:t>
            </a:r>
            <a:endParaRPr sz="2300">
              <a:solidFill>
                <a:srgbClr val="373545"/>
              </a:solidFill>
              <a:latin typeface="Gill Sans"/>
              <a:ea typeface="Gill Sans"/>
              <a:cs typeface="Gill Sans"/>
              <a:sym typeface="Gill Sans"/>
            </a:endParaRPr>
          </a:p>
          <a:p>
            <a:pPr indent="-374650" lvl="0" marL="457200" rtl="0" algn="l">
              <a:spcBef>
                <a:spcPts val="0"/>
              </a:spcBef>
              <a:spcAft>
                <a:spcPts val="0"/>
              </a:spcAft>
              <a:buClr>
                <a:srgbClr val="373545"/>
              </a:buClr>
              <a:buSzPts val="2300"/>
              <a:buFont typeface="Gill Sans"/>
              <a:buChar char="◼"/>
            </a:pPr>
            <a:r>
              <a:rPr lang="en-US" sz="2300">
                <a:solidFill>
                  <a:srgbClr val="373545"/>
                </a:solidFill>
                <a:latin typeface="Gill Sans"/>
                <a:ea typeface="Gill Sans"/>
                <a:cs typeface="Gill Sans"/>
                <a:sym typeface="Gill Sans"/>
              </a:rPr>
              <a:t>Uses the vision to guide decisions throughout the organization.</a:t>
            </a:r>
            <a:endParaRPr sz="2300">
              <a:solidFill>
                <a:srgbClr val="373545"/>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208" name="Google Shape;208;p27"/>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209" name="Google Shape;209;p27"/>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VISION &amp; PLANNING</a:t>
            </a:r>
            <a:endParaRPr b="1" sz="2800">
              <a:solidFill>
                <a:srgbClr val="FFFFFF"/>
              </a:solidFill>
              <a:latin typeface="Gill Sans"/>
              <a:ea typeface="Gill Sans"/>
              <a:cs typeface="Gill Sans"/>
              <a:sym typeface="Gill Sans"/>
            </a:endParaRPr>
          </a:p>
        </p:txBody>
      </p:sp>
      <p:sp>
        <p:nvSpPr>
          <p:cNvPr id="210" name="Google Shape;210;p27"/>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450850" lvl="0" marL="457200" rtl="0" algn="l">
              <a:spcBef>
                <a:spcPts val="360"/>
              </a:spcBef>
              <a:spcAft>
                <a:spcPts val="0"/>
              </a:spcAft>
              <a:buClr>
                <a:srgbClr val="276E8E"/>
              </a:buClr>
              <a:buSzPts val="3500"/>
              <a:buFont typeface="Gill Sans"/>
              <a:buChar char="◼"/>
            </a:pPr>
            <a:r>
              <a:rPr lang="en-US" sz="3500">
                <a:solidFill>
                  <a:srgbClr val="276E8E"/>
                </a:solidFill>
                <a:latin typeface="Gill Sans"/>
                <a:ea typeface="Gill Sans"/>
                <a:cs typeface="Gill Sans"/>
                <a:sym typeface="Gill Sans"/>
              </a:rPr>
              <a:t>Adopts policies needed to achieve the vision.</a:t>
            </a:r>
            <a:endParaRPr sz="3500">
              <a:solidFill>
                <a:srgbClr val="276E8E"/>
              </a:solidFill>
              <a:latin typeface="Gill Sans"/>
              <a:ea typeface="Gill Sans"/>
              <a:cs typeface="Gill Sans"/>
              <a:sym typeface="Gill Sans"/>
            </a:endParaRPr>
          </a:p>
          <a:p>
            <a:pPr indent="-450850" lvl="0" marL="457200" rtl="0" algn="l">
              <a:spcBef>
                <a:spcPts val="0"/>
              </a:spcBef>
              <a:spcAft>
                <a:spcPts val="0"/>
              </a:spcAft>
              <a:buClr>
                <a:srgbClr val="373545"/>
              </a:buClr>
              <a:buSzPts val="3500"/>
              <a:buFont typeface="Gill Sans"/>
              <a:buChar char="◼"/>
            </a:pPr>
            <a:r>
              <a:rPr lang="en-US" sz="3500">
                <a:solidFill>
                  <a:srgbClr val="373545"/>
                </a:solidFill>
                <a:latin typeface="Gill Sans"/>
                <a:ea typeface="Gill Sans"/>
                <a:cs typeface="Gill Sans"/>
                <a:sym typeface="Gill Sans"/>
              </a:rPr>
              <a:t>Allocates and aligns resources with the vision and strategic plan.</a:t>
            </a:r>
            <a:endParaRPr sz="3500">
              <a:solidFill>
                <a:srgbClr val="373545"/>
              </a:solidFill>
              <a:latin typeface="Gill Sans"/>
              <a:ea typeface="Gill Sans"/>
              <a:cs typeface="Gill Sans"/>
              <a:sym typeface="Gill Sans"/>
            </a:endParaRPr>
          </a:p>
        </p:txBody>
      </p:sp>
      <p:sp>
        <p:nvSpPr>
          <p:cNvPr id="211" name="Google Shape;211;p27"/>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61950" lvl="0" marL="457200" rtl="0" algn="l">
              <a:spcBef>
                <a:spcPts val="360"/>
              </a:spcBef>
              <a:spcAft>
                <a:spcPts val="0"/>
              </a:spcAft>
              <a:buClr>
                <a:srgbClr val="276E8E"/>
              </a:buClr>
              <a:buSzPts val="2100"/>
              <a:buFont typeface="Gill Sans"/>
              <a:buChar char="◼"/>
            </a:pPr>
            <a:r>
              <a:rPr lang="en-US" sz="2100">
                <a:solidFill>
                  <a:srgbClr val="276E8E"/>
                </a:solidFill>
                <a:latin typeface="Gill Sans"/>
                <a:ea typeface="Gill Sans"/>
                <a:cs typeface="Gill Sans"/>
                <a:sym typeface="Gill Sans"/>
              </a:rPr>
              <a:t>Recommends </a:t>
            </a:r>
            <a:r>
              <a:rPr lang="en-US" sz="2100">
                <a:solidFill>
                  <a:srgbClr val="276E8E"/>
                </a:solidFill>
                <a:latin typeface="Gill Sans"/>
                <a:ea typeface="Gill Sans"/>
                <a:cs typeface="Gill Sans"/>
                <a:sym typeface="Gill Sans"/>
              </a:rPr>
              <a:t>policies</a:t>
            </a:r>
            <a:r>
              <a:rPr lang="en-US" sz="2100">
                <a:solidFill>
                  <a:srgbClr val="276E8E"/>
                </a:solidFill>
                <a:latin typeface="Gill Sans"/>
                <a:ea typeface="Gill Sans"/>
                <a:cs typeface="Gill Sans"/>
                <a:sym typeface="Gill Sans"/>
              </a:rPr>
              <a:t> needed to support the vision.</a:t>
            </a:r>
            <a:endParaRPr sz="2100">
              <a:solidFill>
                <a:srgbClr val="276E8E"/>
              </a:solidFill>
              <a:latin typeface="Gill Sans"/>
              <a:ea typeface="Gill Sans"/>
              <a:cs typeface="Gill Sans"/>
              <a:sym typeface="Gill Sans"/>
            </a:endParaRPr>
          </a:p>
          <a:p>
            <a:pPr indent="-361950" lvl="0" marL="457200" rtl="0" algn="l">
              <a:spcBef>
                <a:spcPts val="0"/>
              </a:spcBef>
              <a:spcAft>
                <a:spcPts val="0"/>
              </a:spcAft>
              <a:buClr>
                <a:srgbClr val="276E8E"/>
              </a:buClr>
              <a:buSzPts val="2100"/>
              <a:buFont typeface="Gill Sans"/>
              <a:buChar char="◼"/>
            </a:pPr>
            <a:r>
              <a:rPr lang="en-US" sz="2100">
                <a:solidFill>
                  <a:srgbClr val="276E8E"/>
                </a:solidFill>
                <a:latin typeface="Gill Sans"/>
                <a:ea typeface="Gill Sans"/>
                <a:cs typeface="Gill Sans"/>
                <a:sym typeface="Gill Sans"/>
              </a:rPr>
              <a:t>Conducts periodic reviews with the board to identify </a:t>
            </a:r>
            <a:r>
              <a:rPr lang="en-US" sz="2100">
                <a:solidFill>
                  <a:srgbClr val="276E8E"/>
                </a:solidFill>
                <a:latin typeface="Gill Sans"/>
                <a:ea typeface="Gill Sans"/>
                <a:cs typeface="Gill Sans"/>
                <a:sym typeface="Gill Sans"/>
              </a:rPr>
              <a:t>additional</a:t>
            </a:r>
            <a:r>
              <a:rPr lang="en-US" sz="2100">
                <a:solidFill>
                  <a:srgbClr val="276E8E"/>
                </a:solidFill>
                <a:latin typeface="Gill Sans"/>
                <a:ea typeface="Gill Sans"/>
                <a:cs typeface="Gill Sans"/>
                <a:sym typeface="Gill Sans"/>
              </a:rPr>
              <a:t> policies or revise existing ones to better support the vision.</a:t>
            </a:r>
            <a:endParaRPr sz="2100">
              <a:solidFill>
                <a:srgbClr val="276E8E"/>
              </a:solidFill>
              <a:latin typeface="Gill Sans"/>
              <a:ea typeface="Gill Sans"/>
              <a:cs typeface="Gill Sans"/>
              <a:sym typeface="Gill Sans"/>
            </a:endParaRPr>
          </a:p>
          <a:p>
            <a:pPr indent="-361950" lvl="0" marL="457200" rtl="0" algn="l">
              <a:spcBef>
                <a:spcPts val="0"/>
              </a:spcBef>
              <a:spcAft>
                <a:spcPts val="0"/>
              </a:spcAft>
              <a:buClr>
                <a:srgbClr val="373545"/>
              </a:buClr>
              <a:buSzPts val="2100"/>
              <a:buFont typeface="Gill Sans"/>
              <a:buChar char="◼"/>
            </a:pPr>
            <a:r>
              <a:rPr lang="en-US" sz="2100">
                <a:solidFill>
                  <a:srgbClr val="373545"/>
                </a:solidFill>
                <a:latin typeface="Gill Sans"/>
                <a:ea typeface="Gill Sans"/>
                <a:cs typeface="Gill Sans"/>
                <a:sym typeface="Gill Sans"/>
              </a:rPr>
              <a:t>Recommends resources needed to support the vision through the budgeting process.</a:t>
            </a:r>
            <a:endParaRPr sz="2100">
              <a:solidFill>
                <a:srgbClr val="373545"/>
              </a:solidFill>
              <a:latin typeface="Gill Sans"/>
              <a:ea typeface="Gill Sans"/>
              <a:cs typeface="Gill Sans"/>
              <a:sym typeface="Gill Sans"/>
            </a:endParaRPr>
          </a:p>
          <a:p>
            <a:pPr indent="-361950" lvl="0" marL="457200" rtl="0" algn="l">
              <a:spcBef>
                <a:spcPts val="0"/>
              </a:spcBef>
              <a:spcAft>
                <a:spcPts val="0"/>
              </a:spcAft>
              <a:buClr>
                <a:srgbClr val="373545"/>
              </a:buClr>
              <a:buSzPts val="2100"/>
              <a:buFont typeface="Gill Sans"/>
              <a:buChar char="◼"/>
            </a:pPr>
            <a:r>
              <a:rPr lang="en-US" sz="2100">
                <a:solidFill>
                  <a:srgbClr val="373545"/>
                </a:solidFill>
                <a:latin typeface="Gill Sans"/>
                <a:ea typeface="Gill Sans"/>
                <a:cs typeface="Gill Sans"/>
                <a:sym typeface="Gill Sans"/>
              </a:rPr>
              <a:t>Conducts periodic review with the board to identify resources and funding needed.</a:t>
            </a:r>
            <a:endParaRPr sz="2100">
              <a:solidFill>
                <a:srgbClr val="373545"/>
              </a:solidFill>
              <a:latin typeface="Gill Sans"/>
              <a:ea typeface="Gill Sans"/>
              <a:cs typeface="Gill Sans"/>
              <a:sym typeface="Gill Sans"/>
            </a:endParaRPr>
          </a:p>
          <a:p>
            <a:pPr indent="-361950" lvl="0" marL="457200" rtl="0" algn="l">
              <a:spcBef>
                <a:spcPts val="0"/>
              </a:spcBef>
              <a:spcAft>
                <a:spcPts val="0"/>
              </a:spcAft>
              <a:buClr>
                <a:srgbClr val="373545"/>
              </a:buClr>
              <a:buSzPts val="2100"/>
              <a:buFont typeface="Gill Sans"/>
              <a:buChar char="◼"/>
            </a:pPr>
            <a:r>
              <a:rPr lang="en-US" sz="2100">
                <a:solidFill>
                  <a:srgbClr val="373545"/>
                </a:solidFill>
                <a:latin typeface="Gill Sans"/>
                <a:ea typeface="Gill Sans"/>
                <a:cs typeface="Gill Sans"/>
                <a:sym typeface="Gill Sans"/>
              </a:rPr>
              <a:t>Develops a process to ensure alignment of critical resources with the vision and strategic plan.</a:t>
            </a:r>
            <a:endParaRPr sz="2100">
              <a:solidFill>
                <a:srgbClr val="373545"/>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218" name="Google Shape;218;p28"/>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219" name="Google Shape;219;p28"/>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VISION &amp; PLANNING</a:t>
            </a:r>
            <a:endParaRPr b="1" sz="2800">
              <a:solidFill>
                <a:srgbClr val="FFFFFF"/>
              </a:solidFill>
              <a:latin typeface="Gill Sans"/>
              <a:ea typeface="Gill Sans"/>
              <a:cs typeface="Gill Sans"/>
              <a:sym typeface="Gill Sans"/>
            </a:endParaRPr>
          </a:p>
        </p:txBody>
      </p:sp>
      <p:sp>
        <p:nvSpPr>
          <p:cNvPr id="220" name="Google Shape;220;p28"/>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349250" lvl="0" marL="457200" rtl="0" algn="l">
              <a:spcBef>
                <a:spcPts val="36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Monitors progress toward the vision.</a:t>
            </a:r>
            <a:endParaRPr sz="1900">
              <a:solidFill>
                <a:srgbClr val="276E8E"/>
              </a:solidFill>
              <a:latin typeface="Gill Sans"/>
              <a:ea typeface="Gill Sans"/>
              <a:cs typeface="Gill Sans"/>
              <a:sym typeface="Gill Sans"/>
            </a:endParaRPr>
          </a:p>
          <a:p>
            <a:pPr indent="-349250" lvl="0" marL="457200" rtl="0" algn="l">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Participates in training to better understand how alignment of the following resources is </a:t>
            </a:r>
            <a:r>
              <a:rPr lang="en-US" sz="1900">
                <a:solidFill>
                  <a:srgbClr val="373545"/>
                </a:solidFill>
                <a:latin typeface="Gill Sans"/>
                <a:ea typeface="Gill Sans"/>
                <a:cs typeface="Gill Sans"/>
                <a:sym typeface="Gill Sans"/>
              </a:rPr>
              <a:t>related</a:t>
            </a:r>
            <a:r>
              <a:rPr lang="en-US" sz="1900">
                <a:solidFill>
                  <a:srgbClr val="373545"/>
                </a:solidFill>
                <a:latin typeface="Gill Sans"/>
                <a:ea typeface="Gill Sans"/>
                <a:cs typeface="Gill Sans"/>
                <a:sym typeface="Gill Sans"/>
              </a:rPr>
              <a:t> to student success in achieving the vision:</a:t>
            </a:r>
            <a:endParaRPr sz="1900">
              <a:solidFill>
                <a:srgbClr val="373545"/>
              </a:solidFill>
              <a:latin typeface="Gill Sans"/>
              <a:ea typeface="Gill Sans"/>
              <a:cs typeface="Gill Sans"/>
              <a:sym typeface="Gill Sans"/>
            </a:endParaRPr>
          </a:p>
          <a:p>
            <a:pPr indent="-349250" lvl="1" marL="914400" rtl="0" algn="l">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Staffing and personnel evaluation data</a:t>
            </a:r>
            <a:endParaRPr sz="1900">
              <a:solidFill>
                <a:srgbClr val="373545"/>
              </a:solidFill>
              <a:latin typeface="Gill Sans"/>
              <a:ea typeface="Gill Sans"/>
              <a:cs typeface="Gill Sans"/>
              <a:sym typeface="Gill Sans"/>
            </a:endParaRPr>
          </a:p>
          <a:p>
            <a:pPr indent="-349250" lvl="1" marL="914400" rtl="0" algn="l">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Facilitates data</a:t>
            </a:r>
            <a:endParaRPr sz="1900">
              <a:solidFill>
                <a:srgbClr val="373545"/>
              </a:solidFill>
              <a:latin typeface="Gill Sans"/>
              <a:ea typeface="Gill Sans"/>
              <a:cs typeface="Gill Sans"/>
              <a:sym typeface="Gill Sans"/>
            </a:endParaRPr>
          </a:p>
          <a:p>
            <a:pPr indent="-349250" lvl="1" marL="914400" rtl="0" algn="l">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Funding </a:t>
            </a:r>
            <a:endParaRPr sz="1900">
              <a:solidFill>
                <a:srgbClr val="373545"/>
              </a:solidFill>
              <a:latin typeface="Gill Sans"/>
              <a:ea typeface="Gill Sans"/>
              <a:cs typeface="Gill Sans"/>
              <a:sym typeface="Gill Sans"/>
            </a:endParaRPr>
          </a:p>
          <a:p>
            <a:pPr indent="-349250" lvl="1" marL="914400" rtl="0" algn="l">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Curriculum and instruction </a:t>
            </a:r>
            <a:endParaRPr sz="1900">
              <a:solidFill>
                <a:srgbClr val="373545"/>
              </a:solidFill>
              <a:latin typeface="Gill Sans"/>
              <a:ea typeface="Gill Sans"/>
              <a:cs typeface="Gill Sans"/>
              <a:sym typeface="Gill Sans"/>
            </a:endParaRPr>
          </a:p>
          <a:p>
            <a:pPr indent="-349250" lvl="1" marL="914400" rtl="0" algn="l">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Assessment</a:t>
            </a:r>
            <a:endParaRPr sz="1900">
              <a:solidFill>
                <a:srgbClr val="373545"/>
              </a:solidFill>
              <a:latin typeface="Gill Sans"/>
              <a:ea typeface="Gill Sans"/>
              <a:cs typeface="Gill Sans"/>
              <a:sym typeface="Gill Sans"/>
            </a:endParaRPr>
          </a:p>
          <a:p>
            <a:pPr indent="-349250" lvl="1" marL="914400" rtl="0" algn="l">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Technology</a:t>
            </a:r>
            <a:endParaRPr sz="1900">
              <a:solidFill>
                <a:srgbClr val="373545"/>
              </a:solidFill>
              <a:latin typeface="Gill Sans"/>
              <a:ea typeface="Gill Sans"/>
              <a:cs typeface="Gill Sans"/>
              <a:sym typeface="Gill Sans"/>
            </a:endParaRPr>
          </a:p>
          <a:p>
            <a:pPr indent="0" lvl="0" marL="457200" rtl="0" algn="l">
              <a:spcBef>
                <a:spcPts val="600"/>
              </a:spcBef>
              <a:spcAft>
                <a:spcPts val="600"/>
              </a:spcAft>
              <a:buNone/>
            </a:pPr>
            <a:r>
              <a:t/>
            </a:r>
            <a:endParaRPr sz="1900">
              <a:solidFill>
                <a:srgbClr val="373545"/>
              </a:solidFill>
              <a:latin typeface="Gill Sans"/>
              <a:ea typeface="Gill Sans"/>
              <a:cs typeface="Gill Sans"/>
              <a:sym typeface="Gill Sans"/>
            </a:endParaRPr>
          </a:p>
        </p:txBody>
      </p:sp>
      <p:sp>
        <p:nvSpPr>
          <p:cNvPr id="221" name="Google Shape;221;p28"/>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68300" lvl="0" marL="457200" rtl="0" algn="l">
              <a:spcBef>
                <a:spcPts val="360"/>
              </a:spcBef>
              <a:spcAft>
                <a:spcPts val="0"/>
              </a:spcAft>
              <a:buClr>
                <a:srgbClr val="276E8E"/>
              </a:buClr>
              <a:buSzPts val="2200"/>
              <a:buFont typeface="Gill Sans"/>
              <a:buChar char="◼"/>
            </a:pPr>
            <a:r>
              <a:rPr lang="en-US" sz="2200">
                <a:solidFill>
                  <a:srgbClr val="276E8E"/>
                </a:solidFill>
                <a:latin typeface="Gill Sans"/>
                <a:ea typeface="Gill Sans"/>
                <a:cs typeface="Gill Sans"/>
                <a:sym typeface="Gill Sans"/>
              </a:rPr>
              <a:t>Recommends performance indicators for board action.</a:t>
            </a:r>
            <a:endParaRPr sz="2200">
              <a:solidFill>
                <a:srgbClr val="276E8E"/>
              </a:solidFill>
              <a:latin typeface="Gill Sans"/>
              <a:ea typeface="Gill Sans"/>
              <a:cs typeface="Gill Sans"/>
              <a:sym typeface="Gill Sans"/>
            </a:endParaRPr>
          </a:p>
          <a:p>
            <a:pPr indent="-368300" lvl="0" marL="457200" rtl="0" algn="l">
              <a:spcBef>
                <a:spcPts val="0"/>
              </a:spcBef>
              <a:spcAft>
                <a:spcPts val="0"/>
              </a:spcAft>
              <a:buClr>
                <a:srgbClr val="276E8E"/>
              </a:buClr>
              <a:buSzPts val="2200"/>
              <a:buFont typeface="Gill Sans"/>
              <a:buChar char="◼"/>
            </a:pPr>
            <a:r>
              <a:rPr lang="en-US" sz="2200">
                <a:solidFill>
                  <a:srgbClr val="276E8E"/>
                </a:solidFill>
                <a:latin typeface="Gill Sans"/>
                <a:ea typeface="Gill Sans"/>
                <a:cs typeface="Gill Sans"/>
                <a:sym typeface="Gill Sans"/>
              </a:rPr>
              <a:t>Periodically brings data to the board that enables the board to review student achievement progress.</a:t>
            </a:r>
            <a:endParaRPr sz="2200">
              <a:solidFill>
                <a:srgbClr val="276E8E"/>
              </a:solidFill>
              <a:latin typeface="Gill Sans"/>
              <a:ea typeface="Gill Sans"/>
              <a:cs typeface="Gill Sans"/>
              <a:sym typeface="Gill Sans"/>
            </a:endParaRPr>
          </a:p>
          <a:p>
            <a:pPr indent="-368300" lvl="0" marL="457200" rtl="0" algn="l">
              <a:spcBef>
                <a:spcPts val="0"/>
              </a:spcBef>
              <a:spcAft>
                <a:spcPts val="0"/>
              </a:spcAft>
              <a:buClr>
                <a:srgbClr val="276E8E"/>
              </a:buClr>
              <a:buSzPts val="2200"/>
              <a:buFont typeface="Gill Sans"/>
              <a:buChar char="◼"/>
            </a:pPr>
            <a:r>
              <a:rPr lang="en-US" sz="2200">
                <a:solidFill>
                  <a:srgbClr val="276E8E"/>
                </a:solidFill>
                <a:latin typeface="Gill Sans"/>
                <a:ea typeface="Gill Sans"/>
                <a:cs typeface="Gill Sans"/>
                <a:sym typeface="Gill Sans"/>
              </a:rPr>
              <a:t>Recommends changes based on data.</a:t>
            </a:r>
            <a:endParaRPr sz="2200">
              <a:solidFill>
                <a:srgbClr val="276E8E"/>
              </a:solidFill>
              <a:latin typeface="Gill Sans"/>
              <a:ea typeface="Gill Sans"/>
              <a:cs typeface="Gill Sans"/>
              <a:sym typeface="Gill Sans"/>
            </a:endParaRPr>
          </a:p>
          <a:p>
            <a:pPr indent="-368300" lvl="0" marL="457200" rtl="0" algn="l">
              <a:spcBef>
                <a:spcPts val="0"/>
              </a:spcBef>
              <a:spcAft>
                <a:spcPts val="0"/>
              </a:spcAft>
              <a:buClr>
                <a:srgbClr val="373545"/>
              </a:buClr>
              <a:buSzPts val="2200"/>
              <a:buFont typeface="Gill Sans"/>
              <a:buChar char="◼"/>
            </a:pPr>
            <a:r>
              <a:rPr lang="en-US" sz="2200">
                <a:solidFill>
                  <a:srgbClr val="373545"/>
                </a:solidFill>
                <a:latin typeface="Gill Sans"/>
                <a:ea typeface="Gill Sans"/>
                <a:cs typeface="Gill Sans"/>
                <a:sym typeface="Gill Sans"/>
              </a:rPr>
              <a:t>Plans for and facilitates work sessions with the board to increase its understanding of how key resources impact student learning and achieving the district’s vision.</a:t>
            </a:r>
            <a:endParaRPr sz="2200">
              <a:solidFill>
                <a:srgbClr val="373545"/>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9"/>
          <p:cNvSpPr txBox="1"/>
          <p:nvPr/>
        </p:nvSpPr>
        <p:spPr>
          <a:xfrm>
            <a:off x="447816" y="601200"/>
            <a:ext cx="11292900" cy="4204800"/>
          </a:xfrm>
          <a:prstGeom prst="rect">
            <a:avLst/>
          </a:prstGeom>
          <a:noFill/>
          <a:ln>
            <a:noFill/>
          </a:ln>
        </p:spPr>
        <p:txBody>
          <a:bodyPr anchorCtr="0" anchor="ctr" bIns="45700" lIns="91425" spcFirstLastPara="1" rIns="91425" wrap="square" tIns="45700">
            <a:normAutofit/>
          </a:bodyPr>
          <a:lstStyle/>
          <a:p>
            <a:pPr indent="0" lvl="0" marL="0" rtl="0" algn="ctr">
              <a:spcBef>
                <a:spcPts val="360"/>
              </a:spcBef>
              <a:spcAft>
                <a:spcPts val="600"/>
              </a:spcAft>
              <a:buNone/>
            </a:pPr>
            <a:r>
              <a:rPr lang="en-US" sz="6300">
                <a:solidFill>
                  <a:srgbClr val="373545"/>
                </a:solidFill>
                <a:latin typeface="Gill Sans"/>
                <a:ea typeface="Gill Sans"/>
                <a:cs typeface="Gill Sans"/>
                <a:sym typeface="Gill Sans"/>
              </a:rPr>
              <a:t>SCENARIOS</a:t>
            </a:r>
            <a:endParaRPr sz="6300">
              <a:solidFill>
                <a:srgbClr val="373545"/>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nvSpPr>
        <p:spPr>
          <a:xfrm>
            <a:off x="447825" y="601200"/>
            <a:ext cx="11292900" cy="50331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2000"/>
              </a:spcBef>
              <a:spcAft>
                <a:spcPts val="0"/>
              </a:spcAft>
              <a:buNone/>
            </a:pPr>
            <a:r>
              <a:rPr lang="en-US" sz="2700">
                <a:solidFill>
                  <a:srgbClr val="373545"/>
                </a:solidFill>
                <a:latin typeface="Gill Sans"/>
                <a:ea typeface="Gill Sans"/>
                <a:cs typeface="Gill Sans"/>
                <a:sym typeface="Gill Sans"/>
              </a:rPr>
              <a:t>A) </a:t>
            </a:r>
            <a:r>
              <a:rPr lang="en-US" sz="2800">
                <a:solidFill>
                  <a:srgbClr val="373545"/>
                </a:solidFill>
                <a:latin typeface="Gill Sans"/>
                <a:ea typeface="Gill Sans"/>
                <a:cs typeface="Gill Sans"/>
                <a:sym typeface="Gill Sans"/>
              </a:rPr>
              <a:t>The board, upon the superintendent’s recommendation, agrees it is time to update the strategic plan and asks the superintendent to follow up on it.</a:t>
            </a:r>
            <a:endParaRPr sz="2800">
              <a:solidFill>
                <a:srgbClr val="373545"/>
              </a:solidFill>
              <a:latin typeface="Gill Sans"/>
              <a:ea typeface="Gill Sans"/>
              <a:cs typeface="Gill Sans"/>
              <a:sym typeface="Gill Sans"/>
            </a:endParaRPr>
          </a:p>
          <a:p>
            <a:pPr indent="0" lvl="0" marL="0" rtl="0" algn="l">
              <a:lnSpc>
                <a:spcPct val="115000"/>
              </a:lnSpc>
              <a:spcBef>
                <a:spcPts val="2000"/>
              </a:spcBef>
              <a:spcAft>
                <a:spcPts val="0"/>
              </a:spcAft>
              <a:buNone/>
            </a:pPr>
            <a:r>
              <a:t/>
            </a:r>
            <a:endParaRPr sz="1200">
              <a:solidFill>
                <a:srgbClr val="373545"/>
              </a:solidFill>
              <a:latin typeface="Gill Sans"/>
              <a:ea typeface="Gill Sans"/>
              <a:cs typeface="Gill Sans"/>
              <a:sym typeface="Gill Sans"/>
            </a:endParaRPr>
          </a:p>
          <a:p>
            <a:pPr indent="0" lvl="0" marL="0" rtl="0" algn="l">
              <a:lnSpc>
                <a:spcPct val="115000"/>
              </a:lnSpc>
              <a:spcBef>
                <a:spcPts val="2000"/>
              </a:spcBef>
              <a:spcAft>
                <a:spcPts val="0"/>
              </a:spcAft>
              <a:buNone/>
            </a:pPr>
            <a:r>
              <a:rPr lang="en-US" sz="2700">
                <a:solidFill>
                  <a:srgbClr val="373545"/>
                </a:solidFill>
                <a:latin typeface="Gill Sans"/>
                <a:ea typeface="Gill Sans"/>
                <a:cs typeface="Gill Sans"/>
                <a:sym typeface="Gill Sans"/>
              </a:rPr>
              <a:t>B) Two board members come to the superintendent saying a lot of time and money can be saved by sharing a document they created with goals they think are important for the district.</a:t>
            </a:r>
            <a:r>
              <a:rPr lang="en-US" sz="2900">
                <a:solidFill>
                  <a:srgbClr val="8040FF"/>
                </a:solidFill>
                <a:latin typeface="Calibri"/>
                <a:ea typeface="Calibri"/>
                <a:cs typeface="Calibri"/>
                <a:sym typeface="Calibri"/>
              </a:rPr>
              <a:t> </a:t>
            </a:r>
            <a:endParaRPr sz="2800">
              <a:solidFill>
                <a:srgbClr val="373545"/>
              </a:solidFill>
              <a:latin typeface="Gill Sans"/>
              <a:ea typeface="Gill Sans"/>
              <a:cs typeface="Gill Sans"/>
              <a:sym typeface="Gill Sans"/>
            </a:endParaRPr>
          </a:p>
          <a:p>
            <a:pPr indent="0" lvl="0" marL="0" rtl="0" algn="l">
              <a:spcBef>
                <a:spcPts val="360"/>
              </a:spcBef>
              <a:spcAft>
                <a:spcPts val="0"/>
              </a:spcAft>
              <a:buNone/>
            </a:pPr>
            <a:r>
              <a:t/>
            </a:r>
            <a:endParaRPr sz="2400">
              <a:solidFill>
                <a:srgbClr val="373545"/>
              </a:solidFill>
              <a:latin typeface="Gill Sans"/>
              <a:ea typeface="Gill Sans"/>
              <a:cs typeface="Gill Sans"/>
              <a:sym typeface="Gill Sans"/>
            </a:endParaRPr>
          </a:p>
          <a:p>
            <a:pPr indent="0" lvl="0" marL="0" rtl="0" algn="l">
              <a:spcBef>
                <a:spcPts val="600"/>
              </a:spcBef>
              <a:spcAft>
                <a:spcPts val="600"/>
              </a:spcAft>
              <a:buNone/>
            </a:pPr>
            <a:r>
              <a:rPr lang="en-US" sz="2400">
                <a:solidFill>
                  <a:srgbClr val="276E8E"/>
                </a:solidFill>
                <a:latin typeface="Gill Sans"/>
                <a:ea typeface="Gill Sans"/>
                <a:cs typeface="Gill Sans"/>
                <a:sym typeface="Gill Sans"/>
              </a:rPr>
              <a:t>Is this oversight (focused on the management system) or is it overstepping (focused on individual actions or micromanaging)?</a:t>
            </a:r>
            <a:endParaRPr sz="2400">
              <a:solidFill>
                <a:srgbClr val="276E8E"/>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txBox="1"/>
          <p:nvPr/>
        </p:nvSpPr>
        <p:spPr>
          <a:xfrm>
            <a:off x="447825" y="601200"/>
            <a:ext cx="11292900" cy="5033100"/>
          </a:xfrm>
          <a:prstGeom prst="rect">
            <a:avLst/>
          </a:prstGeom>
          <a:noFill/>
          <a:ln>
            <a:noFill/>
          </a:ln>
        </p:spPr>
        <p:txBody>
          <a:bodyPr anchorCtr="0" anchor="ctr" bIns="45700" lIns="91425" spcFirstLastPara="1" rIns="91425" wrap="square" tIns="45700">
            <a:normAutofit/>
          </a:bodyPr>
          <a:lstStyle/>
          <a:p>
            <a:pPr indent="0" lvl="0" marL="457200" rtl="0" algn="ctr">
              <a:lnSpc>
                <a:spcPct val="115000"/>
              </a:lnSpc>
              <a:spcBef>
                <a:spcPts val="2000"/>
              </a:spcBef>
              <a:spcAft>
                <a:spcPts val="0"/>
              </a:spcAft>
              <a:buNone/>
            </a:pPr>
            <a:r>
              <a:rPr b="1" lang="en-US" sz="3200">
                <a:solidFill>
                  <a:srgbClr val="373545"/>
                </a:solidFill>
                <a:latin typeface="Gill Sans"/>
                <a:ea typeface="Gill Sans"/>
                <a:cs typeface="Gill Sans"/>
                <a:sym typeface="Gill Sans"/>
              </a:rPr>
              <a:t>Questions to Ask Yourself...</a:t>
            </a:r>
            <a:endParaRPr b="1" sz="3200">
              <a:solidFill>
                <a:srgbClr val="373545"/>
              </a:solidFill>
              <a:latin typeface="Gill Sans"/>
              <a:ea typeface="Gill Sans"/>
              <a:cs typeface="Gill Sans"/>
              <a:sym typeface="Gill Sans"/>
            </a:endParaRPr>
          </a:p>
          <a:p>
            <a:pPr indent="-333756" lvl="0" marL="457200" rtl="0" algn="l">
              <a:lnSpc>
                <a:spcPct val="115000"/>
              </a:lnSpc>
              <a:spcBef>
                <a:spcPts val="200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Am I acting within policies established by the board?</a:t>
            </a:r>
            <a:endParaRPr sz="2900">
              <a:solidFill>
                <a:srgbClr val="373545"/>
              </a:solidFill>
              <a:latin typeface="Gill Sans"/>
              <a:ea typeface="Gill Sans"/>
              <a:cs typeface="Gill Sans"/>
              <a:sym typeface="Gill Sans"/>
            </a:endParaRPr>
          </a:p>
          <a:p>
            <a:pPr indent="-333756" lvl="0" marL="457200" rtl="0" algn="l">
              <a:lnSpc>
                <a:spcPct val="115000"/>
              </a:lnSpc>
              <a:spcBef>
                <a:spcPts val="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Am I focused on what is good for ALL kids?</a:t>
            </a:r>
            <a:endParaRPr sz="2900">
              <a:solidFill>
                <a:srgbClr val="373545"/>
              </a:solidFill>
              <a:latin typeface="Gill Sans"/>
              <a:ea typeface="Gill Sans"/>
              <a:cs typeface="Gill Sans"/>
              <a:sym typeface="Gill Sans"/>
            </a:endParaRPr>
          </a:p>
          <a:p>
            <a:pPr indent="-333756" lvl="0" marL="457200" rtl="0" algn="l">
              <a:lnSpc>
                <a:spcPct val="115000"/>
              </a:lnSpc>
              <a:spcBef>
                <a:spcPts val="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Am I acting as an individual board member or is the board as a whole acting?  </a:t>
            </a:r>
            <a:endParaRPr sz="2900">
              <a:solidFill>
                <a:srgbClr val="373545"/>
              </a:solidFill>
              <a:latin typeface="Gill Sans"/>
              <a:ea typeface="Gill Sans"/>
              <a:cs typeface="Gill Sans"/>
              <a:sym typeface="Gill Sans"/>
            </a:endParaRPr>
          </a:p>
          <a:p>
            <a:pPr indent="-333756" lvl="0" marL="457200" rtl="0" algn="l">
              <a:lnSpc>
                <a:spcPct val="115000"/>
              </a:lnSpc>
              <a:spcBef>
                <a:spcPts val="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Are we allowing our educational leader, our only employee, the superintendent to do the job he/she was hired to do?  </a:t>
            </a:r>
            <a:endParaRPr sz="2900">
              <a:solidFill>
                <a:srgbClr val="373545"/>
              </a:solidFill>
              <a:latin typeface="Gill Sans"/>
              <a:ea typeface="Gill Sans"/>
              <a:cs typeface="Gill Sans"/>
              <a:sym typeface="Gill Sans"/>
            </a:endParaRPr>
          </a:p>
          <a:p>
            <a:pPr indent="0" lvl="0" marL="0" rtl="0" algn="l">
              <a:spcBef>
                <a:spcPts val="360"/>
              </a:spcBef>
              <a:spcAft>
                <a:spcPts val="600"/>
              </a:spcAft>
              <a:buNone/>
            </a:pPr>
            <a:r>
              <a:t/>
            </a:r>
            <a:endParaRPr sz="2700">
              <a:solidFill>
                <a:srgbClr val="373545"/>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WELCOME AND</a:t>
            </a:r>
            <a:endParaRPr b="1"/>
          </a:p>
          <a:p>
            <a:pPr indent="0" lvl="0" marL="0" rtl="0" algn="ctr">
              <a:spcBef>
                <a:spcPts val="0"/>
              </a:spcBef>
              <a:spcAft>
                <a:spcPts val="0"/>
              </a:spcAft>
              <a:buClr>
                <a:schemeClr val="dk1"/>
              </a:buClr>
              <a:buSzPts val="1100"/>
              <a:buFont typeface="Arial"/>
              <a:buNone/>
            </a:pPr>
            <a:r>
              <a:rPr b="1" lang="en-US"/>
              <a:t>INTRODUCTIONS</a:t>
            </a:r>
            <a:endParaRPr sz="3600"/>
          </a:p>
        </p:txBody>
      </p:sp>
      <p:sp>
        <p:nvSpPr>
          <p:cNvPr id="105" name="Google Shape;105;p14"/>
          <p:cNvSpPr txBox="1"/>
          <p:nvPr/>
        </p:nvSpPr>
        <p:spPr>
          <a:xfrm>
            <a:off x="581192" y="2180496"/>
            <a:ext cx="11029500" cy="3678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b="1" lang="en-US" sz="5200">
                <a:latin typeface="Gill Sans"/>
                <a:ea typeface="Gill Sans"/>
                <a:cs typeface="Gill Sans"/>
                <a:sym typeface="Gill Sans"/>
              </a:rPr>
              <a:t>Matt Cook</a:t>
            </a:r>
            <a:endParaRPr b="1" sz="5200">
              <a:latin typeface="Gill Sans"/>
              <a:ea typeface="Gill Sans"/>
              <a:cs typeface="Gill Sans"/>
              <a:sym typeface="Gill Sans"/>
            </a:endParaRPr>
          </a:p>
          <a:p>
            <a:pPr indent="0" lvl="0" marL="0" rtl="0" algn="ctr">
              <a:lnSpc>
                <a:spcPct val="115000"/>
              </a:lnSpc>
              <a:spcBef>
                <a:spcPts val="0"/>
              </a:spcBef>
              <a:spcAft>
                <a:spcPts val="0"/>
              </a:spcAft>
              <a:buNone/>
            </a:pPr>
            <a:r>
              <a:rPr b="1" lang="en-US" sz="5200">
                <a:latin typeface="Gill Sans"/>
                <a:ea typeface="Gill Sans"/>
                <a:cs typeface="Gill Sans"/>
                <a:sym typeface="Gill Sans"/>
              </a:rPr>
              <a:t>CASB </a:t>
            </a:r>
            <a:endParaRPr b="1" sz="5200">
              <a:latin typeface="Gill Sans"/>
              <a:ea typeface="Gill Sans"/>
              <a:cs typeface="Gill Sans"/>
              <a:sym typeface="Gill Sans"/>
            </a:endParaRPr>
          </a:p>
          <a:p>
            <a:pPr indent="0" lvl="0" marL="0" rtl="0" algn="ctr">
              <a:lnSpc>
                <a:spcPct val="115000"/>
              </a:lnSpc>
              <a:spcBef>
                <a:spcPts val="0"/>
              </a:spcBef>
              <a:spcAft>
                <a:spcPts val="0"/>
              </a:spcAft>
              <a:buNone/>
            </a:pPr>
            <a:r>
              <a:rPr b="1" lang="en-US" sz="5200">
                <a:latin typeface="Gill Sans"/>
                <a:ea typeface="Gill Sans"/>
                <a:cs typeface="Gill Sans"/>
                <a:sym typeface="Gill Sans"/>
              </a:rPr>
              <a:t>Director of Public Policy and Advocacy</a:t>
            </a:r>
            <a:endParaRPr b="1" sz="5200">
              <a:latin typeface="Gill Sans"/>
              <a:ea typeface="Gill Sans"/>
              <a:cs typeface="Gill Sans"/>
              <a:sym typeface="Gill Sans"/>
            </a:endParaRPr>
          </a:p>
          <a:p>
            <a:pPr indent="0" lvl="0" marL="457200" rtl="0" algn="l">
              <a:lnSpc>
                <a:spcPct val="115000"/>
              </a:lnSpc>
              <a:spcBef>
                <a:spcPts val="0"/>
              </a:spcBef>
              <a:spcAft>
                <a:spcPts val="0"/>
              </a:spcAft>
              <a:buNone/>
            </a:pPr>
            <a:r>
              <a:t/>
            </a:r>
            <a:endParaRPr sz="3300">
              <a:solidFill>
                <a:srgbClr val="373545"/>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US" sz="3700">
                <a:solidFill>
                  <a:schemeClr val="accent1"/>
                </a:solidFill>
              </a:rPr>
              <a:t>WHY SHOULD THE BOARD LEAD BY POLICY?</a:t>
            </a:r>
            <a:endParaRPr b="1" sz="3700">
              <a:solidFill>
                <a:schemeClr val="accent1"/>
              </a:solidFill>
            </a:endParaRPr>
          </a:p>
          <a:p>
            <a:pPr indent="0" lvl="0" marL="0" rtl="0" algn="l">
              <a:spcBef>
                <a:spcPts val="0"/>
              </a:spcBef>
              <a:spcAft>
                <a:spcPts val="0"/>
              </a:spcAft>
              <a:buClr>
                <a:schemeClr val="dk1"/>
              </a:buClr>
              <a:buSzPts val="1500"/>
              <a:buFont typeface="Arial"/>
              <a:buNone/>
            </a:pPr>
            <a:r>
              <a:t/>
            </a:r>
            <a:endParaRPr/>
          </a:p>
          <a:p>
            <a:pPr indent="0" lvl="0" marL="0" rtl="0" algn="l">
              <a:spcBef>
                <a:spcPts val="0"/>
              </a:spcBef>
              <a:spcAft>
                <a:spcPts val="0"/>
              </a:spcAft>
              <a:buClr>
                <a:schemeClr val="lt1"/>
              </a:buClr>
              <a:buSzPts val="3700"/>
              <a:buFont typeface="Gill Sans"/>
              <a:buNone/>
            </a:pPr>
            <a:r>
              <a:t/>
            </a:r>
            <a:endParaRPr/>
          </a:p>
        </p:txBody>
      </p:sp>
      <p:sp>
        <p:nvSpPr>
          <p:cNvPr id="245" name="Google Shape;245;p32"/>
          <p:cNvSpPr txBox="1"/>
          <p:nvPr>
            <p:ph idx="1" type="body"/>
          </p:nvPr>
        </p:nvSpPr>
        <p:spPr>
          <a:xfrm>
            <a:off x="736466" y="1556842"/>
            <a:ext cx="6212100" cy="4047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SzPts val="1900"/>
              <a:buNone/>
            </a:pPr>
            <a:r>
              <a:t/>
            </a:r>
            <a:endParaRPr sz="2100"/>
          </a:p>
          <a:p>
            <a:pPr indent="-438150" lvl="0" marL="609600" rtl="0" algn="l">
              <a:spcBef>
                <a:spcPts val="0"/>
              </a:spcBef>
              <a:spcAft>
                <a:spcPts val="0"/>
              </a:spcAft>
              <a:buSzPts val="2100"/>
              <a:buChar char="●"/>
            </a:pPr>
            <a:r>
              <a:rPr lang="en-US" sz="2400"/>
              <a:t>Under state law, one of the board’s most important duties is to adopt policies to govern the school district</a:t>
            </a:r>
            <a:endParaRPr/>
          </a:p>
          <a:p>
            <a:pPr indent="-304800" lvl="0" marL="609600" rtl="0" algn="l">
              <a:spcBef>
                <a:spcPts val="0"/>
              </a:spcBef>
              <a:spcAft>
                <a:spcPts val="0"/>
              </a:spcAft>
              <a:buSzPts val="2100"/>
              <a:buNone/>
            </a:pPr>
            <a:r>
              <a:t/>
            </a:r>
            <a:endParaRPr sz="2400"/>
          </a:p>
          <a:p>
            <a:pPr indent="-438150" lvl="0" marL="609600" rtl="0" algn="l">
              <a:spcBef>
                <a:spcPts val="0"/>
              </a:spcBef>
              <a:spcAft>
                <a:spcPts val="0"/>
              </a:spcAft>
              <a:buSzPts val="2100"/>
              <a:buChar char="●"/>
            </a:pPr>
            <a:r>
              <a:rPr lang="en-US" sz="2400"/>
              <a:t>C.R.S. 22-32-109(1)(b): School boards must adopt policies and prescribe regulations necessary for the efficient administration of the district </a:t>
            </a:r>
            <a:endParaRPr sz="2400"/>
          </a:p>
          <a:p>
            <a:pPr indent="0" lvl="0" marL="0" rtl="0" algn="l">
              <a:spcBef>
                <a:spcPts val="1300"/>
              </a:spcBef>
              <a:spcAft>
                <a:spcPts val="2100"/>
              </a:spcAft>
              <a:buSzPts val="1900"/>
              <a:buNone/>
            </a:pPr>
            <a:r>
              <a:t/>
            </a:r>
            <a:endParaRPr/>
          </a:p>
        </p:txBody>
      </p:sp>
      <p:pic>
        <p:nvPicPr>
          <p:cNvPr id="246" name="Google Shape;246;p32"/>
          <p:cNvPicPr preferRelativeResize="0"/>
          <p:nvPr/>
        </p:nvPicPr>
        <p:blipFill rotWithShape="1">
          <a:blip r:embed="rId3">
            <a:alphaModFix/>
          </a:blip>
          <a:srcRect b="0" l="0" r="0" t="0"/>
          <a:stretch/>
        </p:blipFill>
        <p:spPr>
          <a:xfrm>
            <a:off x="7743149" y="1838224"/>
            <a:ext cx="3484849" cy="34848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txBox="1"/>
          <p:nvPr/>
        </p:nvSpPr>
        <p:spPr>
          <a:xfrm>
            <a:off x="447825" y="601200"/>
            <a:ext cx="11292900" cy="1747200"/>
          </a:xfrm>
          <a:prstGeom prst="rect">
            <a:avLst/>
          </a:prstGeom>
          <a:noFill/>
          <a:ln>
            <a:noFill/>
          </a:ln>
        </p:spPr>
        <p:txBody>
          <a:bodyPr anchorCtr="0" anchor="ctr" bIns="45700" lIns="91425" spcFirstLastPara="1" rIns="91425" wrap="square" tIns="45700">
            <a:normAutofit lnSpcReduction="20000"/>
          </a:bodyPr>
          <a:lstStyle/>
          <a:p>
            <a:pPr indent="0" lvl="0" marL="0" rtl="0" algn="ctr">
              <a:spcBef>
                <a:spcPts val="360"/>
              </a:spcBef>
              <a:spcAft>
                <a:spcPts val="600"/>
              </a:spcAft>
              <a:buNone/>
            </a:pPr>
            <a:r>
              <a:rPr lang="en-US" sz="6300">
                <a:solidFill>
                  <a:srgbClr val="373545"/>
                </a:solidFill>
                <a:latin typeface="Gill Sans"/>
                <a:ea typeface="Gill Sans"/>
                <a:cs typeface="Gill Sans"/>
                <a:sym typeface="Gill Sans"/>
              </a:rPr>
              <a:t>What Happens When the Board Lacks Clear Policy?</a:t>
            </a:r>
            <a:endParaRPr sz="6300">
              <a:solidFill>
                <a:srgbClr val="373545"/>
              </a:solidFill>
              <a:latin typeface="Gill Sans"/>
              <a:ea typeface="Gill Sans"/>
              <a:cs typeface="Gill Sans"/>
              <a:sym typeface="Gill Sans"/>
            </a:endParaRPr>
          </a:p>
        </p:txBody>
      </p:sp>
      <p:pic>
        <p:nvPicPr>
          <p:cNvPr id="253" name="Google Shape;253;p33"/>
          <p:cNvPicPr preferRelativeResize="0"/>
          <p:nvPr/>
        </p:nvPicPr>
        <p:blipFill>
          <a:blip r:embed="rId3">
            <a:alphaModFix/>
          </a:blip>
          <a:stretch>
            <a:fillRect/>
          </a:stretch>
        </p:blipFill>
        <p:spPr>
          <a:xfrm>
            <a:off x="3386400" y="2348400"/>
            <a:ext cx="5419223" cy="3614600"/>
          </a:xfrm>
          <a:prstGeom prst="rect">
            <a:avLst/>
          </a:prstGeom>
          <a:noFill/>
          <a:ln cap="flat" cmpd="sng" w="38100">
            <a:solidFill>
              <a:srgbClr val="00A8E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4"/>
          <p:cNvSpPr txBox="1"/>
          <p:nvPr/>
        </p:nvSpPr>
        <p:spPr>
          <a:xfrm>
            <a:off x="447816" y="601200"/>
            <a:ext cx="11292900" cy="4204800"/>
          </a:xfrm>
          <a:prstGeom prst="rect">
            <a:avLst/>
          </a:prstGeom>
          <a:noFill/>
          <a:ln>
            <a:noFill/>
          </a:ln>
        </p:spPr>
        <p:txBody>
          <a:bodyPr anchorCtr="0" anchor="ctr" bIns="45700" lIns="91425" spcFirstLastPara="1" rIns="91425" wrap="square" tIns="45700">
            <a:normAutofit/>
          </a:bodyPr>
          <a:lstStyle/>
          <a:p>
            <a:pPr indent="0" lvl="0" marL="0" rtl="0" algn="ctr">
              <a:spcBef>
                <a:spcPts val="400"/>
              </a:spcBef>
              <a:spcAft>
                <a:spcPts val="0"/>
              </a:spcAft>
              <a:buNone/>
            </a:pPr>
            <a:r>
              <a:rPr b="1" lang="en-US" sz="2900">
                <a:solidFill>
                  <a:srgbClr val="373545"/>
                </a:solidFill>
                <a:latin typeface="Gill Sans"/>
                <a:ea typeface="Gill Sans"/>
                <a:cs typeface="Gill Sans"/>
                <a:sym typeface="Gill Sans"/>
              </a:rPr>
              <a:t>Policy</a:t>
            </a:r>
            <a:r>
              <a:rPr b="1" lang="en-US" sz="2900">
                <a:solidFill>
                  <a:srgbClr val="373545"/>
                </a:solidFill>
                <a:latin typeface="Gill Sans"/>
                <a:ea typeface="Gill Sans"/>
                <a:cs typeface="Gill Sans"/>
                <a:sym typeface="Gill Sans"/>
              </a:rPr>
              <a:t> Questions School Boards Should Ask</a:t>
            </a:r>
            <a:endParaRPr b="1" sz="2900">
              <a:solidFill>
                <a:srgbClr val="373545"/>
              </a:solidFill>
              <a:latin typeface="Gill Sans"/>
              <a:ea typeface="Gill Sans"/>
              <a:cs typeface="Gill Sans"/>
              <a:sym typeface="Gill Sans"/>
            </a:endParaRPr>
          </a:p>
          <a:p>
            <a:pPr indent="0" lvl="0" marL="0" rtl="0" algn="ctr">
              <a:spcBef>
                <a:spcPts val="600"/>
              </a:spcBef>
              <a:spcAft>
                <a:spcPts val="0"/>
              </a:spcAft>
              <a:buNone/>
            </a:pPr>
            <a:r>
              <a:t/>
            </a:r>
            <a:endParaRPr sz="2000">
              <a:solidFill>
                <a:srgbClr val="373545"/>
              </a:solidFill>
              <a:latin typeface="Gill Sans"/>
              <a:ea typeface="Gill Sans"/>
              <a:cs typeface="Gill Sans"/>
              <a:sym typeface="Gill Sans"/>
            </a:endParaRPr>
          </a:p>
          <a:p>
            <a:pPr indent="-393700" lvl="0" marL="457200" rtl="0" algn="l">
              <a:spcBef>
                <a:spcPts val="600"/>
              </a:spcBef>
              <a:spcAft>
                <a:spcPts val="0"/>
              </a:spcAft>
              <a:buClr>
                <a:srgbClr val="15113E"/>
              </a:buClr>
              <a:buSzPts val="2600"/>
              <a:buFont typeface="Noto Sans Symbols"/>
              <a:buAutoNum type="arabicPeriod"/>
            </a:pPr>
            <a:r>
              <a:rPr lang="en-US" sz="2600">
                <a:solidFill>
                  <a:srgbClr val="373545"/>
                </a:solidFill>
                <a:latin typeface="Gill Sans"/>
                <a:ea typeface="Gill Sans"/>
                <a:cs typeface="Gill Sans"/>
                <a:sym typeface="Gill Sans"/>
              </a:rPr>
              <a:t>Do we have a process in place to identify new policy areas and to review/revise existing policies?</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373545"/>
              </a:buClr>
              <a:buSzPts val="2600"/>
              <a:buFont typeface="Gill Sans"/>
              <a:buAutoNum type="arabicPeriod"/>
            </a:pPr>
            <a:r>
              <a:rPr lang="en-US" sz="2600">
                <a:solidFill>
                  <a:srgbClr val="373545"/>
                </a:solidFill>
                <a:latin typeface="Gill Sans"/>
                <a:ea typeface="Gill Sans"/>
                <a:cs typeface="Gill Sans"/>
                <a:sym typeface="Gill Sans"/>
              </a:rPr>
              <a:t>Have we involved stakeholders at appropriate points in the policy development and implementation process?</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373545"/>
              </a:buClr>
              <a:buSzPts val="2600"/>
              <a:buFont typeface="Gill Sans"/>
              <a:buAutoNum type="arabicPeriod"/>
            </a:pPr>
            <a:r>
              <a:rPr lang="en-US" sz="2600">
                <a:solidFill>
                  <a:srgbClr val="373545"/>
                </a:solidFill>
                <a:latin typeface="Gill Sans"/>
                <a:ea typeface="Gill Sans"/>
                <a:cs typeface="Gill Sans"/>
                <a:sym typeface="Gill Sans"/>
              </a:rPr>
              <a:t>Do our administrative procedures/regulations align with our policy, vision, values, and goals?</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373545"/>
              </a:buClr>
              <a:buSzPts val="2600"/>
              <a:buFont typeface="Gill Sans"/>
              <a:buAutoNum type="arabicPeriod"/>
            </a:pPr>
            <a:r>
              <a:rPr lang="en-US" sz="2600">
                <a:solidFill>
                  <a:srgbClr val="373545"/>
                </a:solidFill>
                <a:latin typeface="Gill Sans"/>
                <a:ea typeface="Gill Sans"/>
                <a:cs typeface="Gill Sans"/>
                <a:sym typeface="Gill Sans"/>
              </a:rPr>
              <a:t>Do we have a process in place to monitor policy implementation and review policy content?</a:t>
            </a:r>
            <a:endParaRPr sz="2600">
              <a:solidFill>
                <a:srgbClr val="373545"/>
              </a:solidFill>
              <a:latin typeface="Gill Sans"/>
              <a:ea typeface="Gill Sans"/>
              <a:cs typeface="Gill Sans"/>
              <a:sym typeface="Gill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5"/>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POLICY VS. PROCEDURES/REGULATIONS</a:t>
            </a:r>
            <a:endParaRPr b="1" sz="2800">
              <a:solidFill>
                <a:srgbClr val="FFFFFF"/>
              </a:solidFill>
              <a:latin typeface="Gill Sans"/>
              <a:ea typeface="Gill Sans"/>
              <a:cs typeface="Gill Sans"/>
              <a:sym typeface="Gill Sans"/>
            </a:endParaRPr>
          </a:p>
        </p:txBody>
      </p:sp>
      <p:sp>
        <p:nvSpPr>
          <p:cNvPr id="266" name="Google Shape;266;p35"/>
          <p:cNvSpPr txBox="1"/>
          <p:nvPr/>
        </p:nvSpPr>
        <p:spPr>
          <a:xfrm>
            <a:off x="887225" y="1869904"/>
            <a:ext cx="5087100" cy="827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2200">
                <a:solidFill>
                  <a:srgbClr val="15113E"/>
                </a:solidFill>
                <a:latin typeface="Gill Sans"/>
                <a:ea typeface="Gill Sans"/>
                <a:cs typeface="Gill Sans"/>
                <a:sym typeface="Gill Sans"/>
              </a:rPr>
              <a:t>Policy</a:t>
            </a:r>
            <a:endParaRPr b="1" sz="2200">
              <a:solidFill>
                <a:srgbClr val="15113E"/>
              </a:solidFill>
              <a:latin typeface="Gill Sans"/>
              <a:ea typeface="Gill Sans"/>
              <a:cs typeface="Gill Sans"/>
              <a:sym typeface="Gill Sans"/>
            </a:endParaRPr>
          </a:p>
          <a:p>
            <a:pPr indent="0" lvl="0" marL="0" rtl="0" algn="ctr">
              <a:spcBef>
                <a:spcPts val="0"/>
              </a:spcBef>
              <a:spcAft>
                <a:spcPts val="0"/>
              </a:spcAft>
              <a:buNone/>
            </a:pPr>
            <a:r>
              <a:rPr b="1" lang="en-US" sz="2200">
                <a:solidFill>
                  <a:srgbClr val="15113E"/>
                </a:solidFill>
                <a:latin typeface="Gill Sans"/>
                <a:ea typeface="Gill Sans"/>
                <a:cs typeface="Gill Sans"/>
                <a:sym typeface="Gill Sans"/>
              </a:rPr>
              <a:t>School Board</a:t>
            </a:r>
            <a:endParaRPr b="1" sz="2200">
              <a:solidFill>
                <a:srgbClr val="15113E"/>
              </a:solidFill>
              <a:latin typeface="Gill Sans"/>
              <a:ea typeface="Gill Sans"/>
              <a:cs typeface="Gill Sans"/>
              <a:sym typeface="Gill Sans"/>
            </a:endParaRPr>
          </a:p>
          <a:p>
            <a:pPr indent="0" lvl="0" marL="0" rtl="0" algn="ctr">
              <a:spcBef>
                <a:spcPts val="0"/>
              </a:spcBef>
              <a:spcAft>
                <a:spcPts val="0"/>
              </a:spcAft>
              <a:buNone/>
            </a:pPr>
            <a:r>
              <a:rPr lang="en-US" sz="2000">
                <a:solidFill>
                  <a:srgbClr val="15113E"/>
                </a:solidFill>
                <a:latin typeface="Gill Sans"/>
                <a:ea typeface="Gill Sans"/>
                <a:cs typeface="Gill Sans"/>
                <a:sym typeface="Gill Sans"/>
              </a:rPr>
              <a:t>(the what, why, and how)	</a:t>
            </a:r>
            <a:endParaRPr sz="2000">
              <a:solidFill>
                <a:srgbClr val="15113E"/>
              </a:solidFill>
              <a:latin typeface="Gill Sans"/>
              <a:ea typeface="Gill Sans"/>
              <a:cs typeface="Gill Sans"/>
              <a:sym typeface="Gill Sans"/>
            </a:endParaRPr>
          </a:p>
        </p:txBody>
      </p:sp>
      <p:sp>
        <p:nvSpPr>
          <p:cNvPr id="267" name="Google Shape;267;p35"/>
          <p:cNvSpPr txBox="1"/>
          <p:nvPr/>
        </p:nvSpPr>
        <p:spPr>
          <a:xfrm>
            <a:off x="581200" y="3024400"/>
            <a:ext cx="5393100" cy="29544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rmAutofit/>
          </a:bodyPr>
          <a:lstStyle/>
          <a:p>
            <a:pPr indent="-393700" lvl="0" marL="457200" rtl="0" algn="l">
              <a:spcBef>
                <a:spcPts val="360"/>
              </a:spcBef>
              <a:spcAft>
                <a:spcPts val="0"/>
              </a:spcAft>
              <a:buClr>
                <a:srgbClr val="980000"/>
              </a:buClr>
              <a:buSzPts val="2600"/>
              <a:buFont typeface="Gill Sans"/>
              <a:buChar char="◼"/>
            </a:pPr>
            <a:r>
              <a:rPr lang="en-US" sz="2600">
                <a:solidFill>
                  <a:srgbClr val="980000"/>
                </a:solidFill>
                <a:latin typeface="Gill Sans"/>
                <a:ea typeface="Gill Sans"/>
                <a:cs typeface="Gill Sans"/>
                <a:sym typeface="Gill Sans"/>
              </a:rPr>
              <a:t>Sets district goals and operating parameters.</a:t>
            </a:r>
            <a:endParaRPr sz="2600">
              <a:solidFill>
                <a:srgbClr val="980000"/>
              </a:solidFill>
              <a:latin typeface="Gill Sans"/>
              <a:ea typeface="Gill Sans"/>
              <a:cs typeface="Gill Sans"/>
              <a:sym typeface="Gill Sans"/>
            </a:endParaRPr>
          </a:p>
          <a:p>
            <a:pPr indent="-393700" lvl="0" marL="457200" rtl="0" algn="l">
              <a:spcBef>
                <a:spcPts val="0"/>
              </a:spcBef>
              <a:spcAft>
                <a:spcPts val="0"/>
              </a:spcAft>
              <a:buClr>
                <a:srgbClr val="980000"/>
              </a:buClr>
              <a:buSzPts val="2600"/>
              <a:buFont typeface="Gill Sans"/>
              <a:buChar char="◼"/>
            </a:pPr>
            <a:r>
              <a:rPr lang="en-US" sz="2600">
                <a:solidFill>
                  <a:srgbClr val="980000"/>
                </a:solidFill>
                <a:latin typeface="Gill Sans"/>
                <a:ea typeface="Gill Sans"/>
                <a:cs typeface="Gill Sans"/>
                <a:sym typeface="Gill Sans"/>
              </a:rPr>
              <a:t>Resolves issues; defines and aligns administrative responsibilities.</a:t>
            </a:r>
            <a:endParaRPr sz="2600">
              <a:solidFill>
                <a:srgbClr val="980000"/>
              </a:solidFill>
              <a:latin typeface="Gill Sans"/>
              <a:ea typeface="Gill Sans"/>
              <a:cs typeface="Gill Sans"/>
              <a:sym typeface="Gill Sans"/>
            </a:endParaRPr>
          </a:p>
          <a:p>
            <a:pPr indent="-393700" lvl="0" marL="457200" rtl="0" algn="l">
              <a:spcBef>
                <a:spcPts val="0"/>
              </a:spcBef>
              <a:spcAft>
                <a:spcPts val="0"/>
              </a:spcAft>
              <a:buClr>
                <a:srgbClr val="980000"/>
              </a:buClr>
              <a:buSzPts val="2600"/>
              <a:buFont typeface="Gill Sans"/>
              <a:buChar char="◼"/>
            </a:pPr>
            <a:r>
              <a:rPr lang="en-US" sz="2600">
                <a:solidFill>
                  <a:srgbClr val="980000"/>
                </a:solidFill>
                <a:latin typeface="Gill Sans"/>
                <a:ea typeface="Gill Sans"/>
                <a:cs typeface="Gill Sans"/>
                <a:sym typeface="Gill Sans"/>
              </a:rPr>
              <a:t>Establishes oversight and evaluation of the superintendent.</a:t>
            </a:r>
            <a:endParaRPr sz="2600">
              <a:solidFill>
                <a:srgbClr val="980000"/>
              </a:solidFill>
              <a:latin typeface="Gill Sans"/>
              <a:ea typeface="Gill Sans"/>
              <a:cs typeface="Gill Sans"/>
              <a:sym typeface="Gill Sans"/>
            </a:endParaRPr>
          </a:p>
        </p:txBody>
      </p:sp>
      <p:sp>
        <p:nvSpPr>
          <p:cNvPr id="268" name="Google Shape;268;p35"/>
          <p:cNvSpPr txBox="1"/>
          <p:nvPr/>
        </p:nvSpPr>
        <p:spPr>
          <a:xfrm>
            <a:off x="6523725" y="1869903"/>
            <a:ext cx="5087100" cy="7815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2200">
                <a:solidFill>
                  <a:srgbClr val="15113E"/>
                </a:solidFill>
                <a:latin typeface="Gill Sans"/>
                <a:ea typeface="Gill Sans"/>
                <a:cs typeface="Gill Sans"/>
                <a:sym typeface="Gill Sans"/>
              </a:rPr>
              <a:t>Procedures/Regulations</a:t>
            </a:r>
            <a:endParaRPr b="1" sz="2200">
              <a:solidFill>
                <a:srgbClr val="15113E"/>
              </a:solidFill>
              <a:latin typeface="Gill Sans"/>
              <a:ea typeface="Gill Sans"/>
              <a:cs typeface="Gill Sans"/>
              <a:sym typeface="Gill Sans"/>
            </a:endParaRPr>
          </a:p>
          <a:p>
            <a:pPr indent="0" lvl="0" marL="0" rtl="0" algn="ctr">
              <a:spcBef>
                <a:spcPts val="0"/>
              </a:spcBef>
              <a:spcAft>
                <a:spcPts val="0"/>
              </a:spcAft>
              <a:buNone/>
            </a:pPr>
            <a:r>
              <a:rPr b="1" lang="en-US" sz="2200">
                <a:solidFill>
                  <a:srgbClr val="15113E"/>
                </a:solidFill>
                <a:latin typeface="Gill Sans"/>
                <a:ea typeface="Gill Sans"/>
                <a:cs typeface="Gill Sans"/>
                <a:sym typeface="Gill Sans"/>
              </a:rPr>
              <a:t>Superintendent &amp; Staff</a:t>
            </a:r>
            <a:endParaRPr b="1" sz="2200">
              <a:solidFill>
                <a:srgbClr val="15113E"/>
              </a:solidFill>
              <a:latin typeface="Gill Sans"/>
              <a:ea typeface="Gill Sans"/>
              <a:cs typeface="Gill Sans"/>
              <a:sym typeface="Gill Sans"/>
            </a:endParaRPr>
          </a:p>
          <a:p>
            <a:pPr indent="0" lvl="0" marL="0" rtl="0" algn="ctr">
              <a:spcBef>
                <a:spcPts val="0"/>
              </a:spcBef>
              <a:spcAft>
                <a:spcPts val="0"/>
              </a:spcAft>
              <a:buNone/>
            </a:pPr>
            <a:r>
              <a:rPr lang="en-US" sz="2000">
                <a:solidFill>
                  <a:srgbClr val="15113E"/>
                </a:solidFill>
                <a:latin typeface="Gill Sans"/>
                <a:ea typeface="Gill Sans"/>
                <a:cs typeface="Gill Sans"/>
                <a:sym typeface="Gill Sans"/>
              </a:rPr>
              <a:t>(the how, who, where, and when)</a:t>
            </a:r>
            <a:endParaRPr sz="2000">
              <a:solidFill>
                <a:srgbClr val="15113E"/>
              </a:solidFill>
              <a:latin typeface="Gill Sans"/>
              <a:ea typeface="Gill Sans"/>
              <a:cs typeface="Gill Sans"/>
              <a:sym typeface="Gill Sans"/>
            </a:endParaRPr>
          </a:p>
        </p:txBody>
      </p:sp>
      <p:sp>
        <p:nvSpPr>
          <p:cNvPr id="269" name="Google Shape;269;p35"/>
          <p:cNvSpPr txBox="1"/>
          <p:nvPr/>
        </p:nvSpPr>
        <p:spPr>
          <a:xfrm>
            <a:off x="6217700" y="3024450"/>
            <a:ext cx="5393100" cy="29544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393700" lvl="0" marL="457200" rtl="0" algn="l">
              <a:lnSpc>
                <a:spcPct val="90000"/>
              </a:lnSpc>
              <a:spcBef>
                <a:spcPts val="360"/>
              </a:spcBef>
              <a:spcAft>
                <a:spcPts val="0"/>
              </a:spcAft>
              <a:buClr>
                <a:srgbClr val="980000"/>
              </a:buClr>
              <a:buSzPts val="2600"/>
              <a:buFont typeface="Gill Sans"/>
              <a:buChar char="◼"/>
            </a:pPr>
            <a:r>
              <a:rPr lang="en-US" sz="2600">
                <a:solidFill>
                  <a:srgbClr val="980000"/>
                </a:solidFill>
                <a:latin typeface="Gill Sans"/>
                <a:ea typeface="Gill Sans"/>
                <a:cs typeface="Gill Sans"/>
                <a:sym typeface="Gill Sans"/>
              </a:rPr>
              <a:t>Supports and implements board policy.</a:t>
            </a:r>
            <a:endParaRPr sz="2600">
              <a:solidFill>
                <a:srgbClr val="980000"/>
              </a:solidFill>
              <a:latin typeface="Gill Sans"/>
              <a:ea typeface="Gill Sans"/>
              <a:cs typeface="Gill Sans"/>
              <a:sym typeface="Gill Sans"/>
            </a:endParaRPr>
          </a:p>
          <a:p>
            <a:pPr indent="-384556" lvl="0" marL="457200" rtl="0" algn="l">
              <a:lnSpc>
                <a:spcPct val="90000"/>
              </a:lnSpc>
              <a:spcBef>
                <a:spcPts val="0"/>
              </a:spcBef>
              <a:spcAft>
                <a:spcPts val="0"/>
              </a:spcAft>
              <a:buClr>
                <a:srgbClr val="980000"/>
              </a:buClr>
              <a:buSzPts val="2456"/>
              <a:buFont typeface="Noto Sans Symbols"/>
              <a:buChar char="◼"/>
            </a:pPr>
            <a:r>
              <a:rPr lang="en-US" sz="2600">
                <a:solidFill>
                  <a:srgbClr val="980000"/>
                </a:solidFill>
                <a:latin typeface="Gill Sans"/>
                <a:ea typeface="Gill Sans"/>
                <a:cs typeface="Gill Sans"/>
                <a:sym typeface="Gill Sans"/>
              </a:rPr>
              <a:t>Provides direction for administrative decisions and district procedures.</a:t>
            </a:r>
            <a:endParaRPr sz="2600">
              <a:solidFill>
                <a:srgbClr val="980000"/>
              </a:solidFill>
              <a:latin typeface="Gill Sans"/>
              <a:ea typeface="Gill Sans"/>
              <a:cs typeface="Gill Sans"/>
              <a:sym typeface="Gill Sans"/>
            </a:endParaRPr>
          </a:p>
          <a:p>
            <a:pPr indent="-384556" lvl="0" marL="457200" rtl="0" algn="l">
              <a:lnSpc>
                <a:spcPct val="90000"/>
              </a:lnSpc>
              <a:spcBef>
                <a:spcPts val="0"/>
              </a:spcBef>
              <a:spcAft>
                <a:spcPts val="0"/>
              </a:spcAft>
              <a:buClr>
                <a:srgbClr val="980000"/>
              </a:buClr>
              <a:buSzPts val="2456"/>
              <a:buFont typeface="Noto Sans Symbols"/>
              <a:buChar char="◼"/>
            </a:pPr>
            <a:r>
              <a:rPr lang="en-US" sz="2600">
                <a:solidFill>
                  <a:srgbClr val="980000"/>
                </a:solidFill>
                <a:latin typeface="Gill Sans"/>
                <a:ea typeface="Gill Sans"/>
                <a:cs typeface="Gill Sans"/>
                <a:sym typeface="Gill Sans"/>
              </a:rPr>
              <a:t>Establishes oversight and evaluation of the staff.</a:t>
            </a:r>
            <a:r>
              <a:rPr lang="en-US" sz="2600">
                <a:solidFill>
                  <a:srgbClr val="980000"/>
                </a:solidFill>
                <a:latin typeface="Gill Sans"/>
                <a:ea typeface="Gill Sans"/>
                <a:cs typeface="Gill Sans"/>
                <a:sym typeface="Gill Sans"/>
              </a:rPr>
              <a:t> </a:t>
            </a:r>
            <a:endParaRPr sz="2600">
              <a:solidFill>
                <a:srgbClr val="980000"/>
              </a:solidFill>
              <a:latin typeface="Gill Sans"/>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6"/>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POLICY</a:t>
            </a:r>
            <a:endParaRPr b="1" sz="2800">
              <a:solidFill>
                <a:srgbClr val="FFFFFF"/>
              </a:solidFill>
              <a:latin typeface="Gill Sans"/>
              <a:ea typeface="Gill Sans"/>
              <a:cs typeface="Gill Sans"/>
              <a:sym typeface="Gill Sans"/>
            </a:endParaRPr>
          </a:p>
        </p:txBody>
      </p:sp>
      <p:sp>
        <p:nvSpPr>
          <p:cNvPr id="276" name="Google Shape;276;p36"/>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277" name="Google Shape;277;p36"/>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409956" lvl="0" marL="457200" rtl="0" algn="l">
              <a:spcBef>
                <a:spcPts val="360"/>
              </a:spcBef>
              <a:spcAft>
                <a:spcPts val="0"/>
              </a:spcAft>
              <a:buClr>
                <a:srgbClr val="15113E"/>
              </a:buClr>
              <a:buSzPts val="2856"/>
              <a:buFont typeface="Noto Sans Symbols"/>
              <a:buChar char="◼"/>
            </a:pPr>
            <a:r>
              <a:rPr lang="en-US" sz="3000">
                <a:solidFill>
                  <a:srgbClr val="373545"/>
                </a:solidFill>
                <a:latin typeface="Gill Sans"/>
                <a:ea typeface="Gill Sans"/>
                <a:cs typeface="Gill Sans"/>
                <a:sym typeface="Gill Sans"/>
              </a:rPr>
              <a:t>Considers issues for policy development.</a:t>
            </a:r>
            <a:endParaRPr sz="3000">
              <a:solidFill>
                <a:srgbClr val="373545"/>
              </a:solidFill>
              <a:latin typeface="Gill Sans"/>
              <a:ea typeface="Gill Sans"/>
              <a:cs typeface="Gill Sans"/>
              <a:sym typeface="Gill Sans"/>
            </a:endParaRPr>
          </a:p>
          <a:p>
            <a:pPr indent="-409956" lvl="0" marL="457200" rtl="0" algn="l">
              <a:spcBef>
                <a:spcPts val="0"/>
              </a:spcBef>
              <a:spcAft>
                <a:spcPts val="0"/>
              </a:spcAft>
              <a:buClr>
                <a:srgbClr val="276E8E"/>
              </a:buClr>
              <a:buSzPts val="2856"/>
              <a:buFont typeface="Noto Sans Symbols"/>
              <a:buChar char="◼"/>
            </a:pPr>
            <a:r>
              <a:rPr lang="en-US" sz="3000">
                <a:solidFill>
                  <a:srgbClr val="276E8E"/>
                </a:solidFill>
                <a:latin typeface="Gill Sans"/>
                <a:ea typeface="Gill Sans"/>
                <a:cs typeface="Gill Sans"/>
                <a:sym typeface="Gill Sans"/>
              </a:rPr>
              <a:t>Assures that multiple voices have input in the development of policies and that policies reflect current law.</a:t>
            </a:r>
            <a:endParaRPr sz="3000">
              <a:solidFill>
                <a:srgbClr val="373545"/>
              </a:solidFill>
              <a:latin typeface="Gill Sans"/>
              <a:ea typeface="Gill Sans"/>
              <a:cs typeface="Gill Sans"/>
              <a:sym typeface="Gill Sans"/>
            </a:endParaRPr>
          </a:p>
        </p:txBody>
      </p:sp>
      <p:sp>
        <p:nvSpPr>
          <p:cNvPr id="278" name="Google Shape;278;p36"/>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279" name="Google Shape;279;p36"/>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55600" lvl="0" marL="457200" rtl="0" algn="l">
              <a:spcBef>
                <a:spcPts val="36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Provides for information to the board on current issues facing education and recommends areas for future policy development.</a:t>
            </a:r>
            <a:endParaRPr sz="2000">
              <a:solidFill>
                <a:srgbClr val="373545"/>
              </a:solidFill>
              <a:latin typeface="Gill Sans"/>
              <a:ea typeface="Gill Sans"/>
              <a:cs typeface="Gill Sans"/>
              <a:sym typeface="Gill Sans"/>
            </a:endParaRPr>
          </a:p>
          <a:p>
            <a:pPr indent="-346456" lvl="0" marL="457200" rtl="0" algn="l">
              <a:spcBef>
                <a:spcPts val="0"/>
              </a:spcBef>
              <a:spcAft>
                <a:spcPts val="0"/>
              </a:spcAft>
              <a:buClr>
                <a:srgbClr val="276E8E"/>
              </a:buClr>
              <a:buSzPts val="1856"/>
              <a:buFont typeface="Noto Sans Symbols"/>
              <a:buChar char="◼"/>
            </a:pPr>
            <a:r>
              <a:rPr lang="en-US" sz="2000">
                <a:solidFill>
                  <a:srgbClr val="276E8E"/>
                </a:solidFill>
                <a:latin typeface="Gill Sans"/>
                <a:ea typeface="Gill Sans"/>
                <a:cs typeface="Gill Sans"/>
                <a:sym typeface="Gill Sans"/>
              </a:rPr>
              <a:t>Recommends staff, parents, and </a:t>
            </a:r>
            <a:r>
              <a:rPr lang="en-US" sz="2000">
                <a:solidFill>
                  <a:srgbClr val="276E8E"/>
                </a:solidFill>
                <a:latin typeface="Gill Sans"/>
                <a:ea typeface="Gill Sans"/>
                <a:cs typeface="Gill Sans"/>
                <a:sym typeface="Gill Sans"/>
              </a:rPr>
              <a:t>community</a:t>
            </a:r>
            <a:r>
              <a:rPr lang="en-US" sz="2000">
                <a:solidFill>
                  <a:srgbClr val="276E8E"/>
                </a:solidFill>
                <a:latin typeface="Gill Sans"/>
                <a:ea typeface="Gill Sans"/>
                <a:cs typeface="Gill Sans"/>
                <a:sym typeface="Gill Sans"/>
              </a:rPr>
              <a:t> members as </a:t>
            </a:r>
            <a:r>
              <a:rPr lang="en-US" sz="2000">
                <a:solidFill>
                  <a:srgbClr val="276E8E"/>
                </a:solidFill>
                <a:latin typeface="Gill Sans"/>
                <a:ea typeface="Gill Sans"/>
                <a:cs typeface="Gill Sans"/>
                <a:sym typeface="Gill Sans"/>
              </a:rPr>
              <a:t>representatives</a:t>
            </a:r>
            <a:r>
              <a:rPr lang="en-US" sz="2000">
                <a:solidFill>
                  <a:srgbClr val="276E8E"/>
                </a:solidFill>
                <a:latin typeface="Gill Sans"/>
                <a:ea typeface="Gill Sans"/>
                <a:cs typeface="Gill Sans"/>
                <a:sym typeface="Gill Sans"/>
              </a:rPr>
              <a:t> in the policy development process.</a:t>
            </a:r>
            <a:endParaRPr sz="2000">
              <a:solidFill>
                <a:srgbClr val="276E8E"/>
              </a:solidFill>
              <a:latin typeface="Gill Sans"/>
              <a:ea typeface="Gill Sans"/>
              <a:cs typeface="Gill Sans"/>
              <a:sym typeface="Gill Sans"/>
            </a:endParaRPr>
          </a:p>
          <a:p>
            <a:pPr indent="-355600" lvl="0" marL="457200" rtl="0" algn="l">
              <a:spcBef>
                <a:spcPts val="0"/>
              </a:spcBef>
              <a:spcAft>
                <a:spcPts val="0"/>
              </a:spcAft>
              <a:buClr>
                <a:srgbClr val="276E8E"/>
              </a:buClr>
              <a:buSzPts val="2000"/>
              <a:buFont typeface="Gill Sans"/>
              <a:buChar char="◼"/>
            </a:pPr>
            <a:r>
              <a:rPr lang="en-US" sz="2000">
                <a:solidFill>
                  <a:srgbClr val="276E8E"/>
                </a:solidFill>
                <a:latin typeface="Gill Sans"/>
                <a:ea typeface="Gill Sans"/>
                <a:cs typeface="Gill Sans"/>
                <a:sym typeface="Gill Sans"/>
              </a:rPr>
              <a:t>Assures that policies are current and reflect community concerns and legal requirements.</a:t>
            </a:r>
            <a:endParaRPr sz="2000">
              <a:solidFill>
                <a:srgbClr val="276E8E"/>
              </a:solidFill>
              <a:latin typeface="Gill Sans"/>
              <a:ea typeface="Gill Sans"/>
              <a:cs typeface="Gill Sans"/>
              <a:sym typeface="Gill Sans"/>
            </a:endParaRPr>
          </a:p>
          <a:p>
            <a:pPr indent="-355600" lvl="0" marL="457200" rtl="0" algn="l">
              <a:spcBef>
                <a:spcPts val="0"/>
              </a:spcBef>
              <a:spcAft>
                <a:spcPts val="0"/>
              </a:spcAft>
              <a:buClr>
                <a:srgbClr val="276E8E"/>
              </a:buClr>
              <a:buSzPts val="2000"/>
              <a:buFont typeface="Gill Sans"/>
              <a:buChar char="◼"/>
            </a:pPr>
            <a:r>
              <a:rPr lang="en-US" sz="2000">
                <a:solidFill>
                  <a:srgbClr val="276E8E"/>
                </a:solidFill>
                <a:latin typeface="Gill Sans"/>
                <a:ea typeface="Gill Sans"/>
                <a:cs typeface="Gill Sans"/>
                <a:sym typeface="Gill Sans"/>
              </a:rPr>
              <a:t>Supports the board by providing human and material resources.</a:t>
            </a:r>
            <a:endParaRPr sz="2000">
              <a:solidFill>
                <a:srgbClr val="276E8E"/>
              </a:solidFill>
              <a:latin typeface="Gill Sans"/>
              <a:ea typeface="Gill Sans"/>
              <a:cs typeface="Gill Sans"/>
              <a:sym typeface="Gill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7"/>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286" name="Google Shape;286;p37"/>
          <p:cNvSpPr txBox="1"/>
          <p:nvPr/>
        </p:nvSpPr>
        <p:spPr>
          <a:xfrm>
            <a:off x="581200" y="2621250"/>
            <a:ext cx="5393100" cy="3281400"/>
          </a:xfrm>
          <a:prstGeom prst="rect">
            <a:avLst/>
          </a:prstGeom>
          <a:noFill/>
          <a:ln>
            <a:noFill/>
          </a:ln>
        </p:spPr>
        <p:txBody>
          <a:bodyPr anchorCtr="0" anchor="t" bIns="45700" lIns="91425" spcFirstLastPara="1" rIns="91425" wrap="square" tIns="45700">
            <a:normAutofit/>
          </a:bodyPr>
          <a:lstStyle/>
          <a:p>
            <a:pPr indent="-393700" lvl="0" marL="457200" rtl="0" algn="l">
              <a:spcBef>
                <a:spcPts val="360"/>
              </a:spcBef>
              <a:spcAft>
                <a:spcPts val="0"/>
              </a:spcAft>
              <a:buClr>
                <a:schemeClr val="dk2"/>
              </a:buClr>
              <a:buSzPts val="2600"/>
              <a:buFont typeface="Gill Sans"/>
              <a:buChar char="◼"/>
            </a:pPr>
            <a:r>
              <a:rPr lang="en-US" sz="2600">
                <a:solidFill>
                  <a:schemeClr val="dk2"/>
                </a:solidFill>
                <a:latin typeface="Gill Sans"/>
                <a:ea typeface="Gill Sans"/>
                <a:cs typeface="Gill Sans"/>
                <a:sym typeface="Gill Sans"/>
              </a:rPr>
              <a:t>Adopts and communicates policies and delegates administrative procedures/regulations.</a:t>
            </a:r>
            <a:endParaRPr sz="2600">
              <a:solidFill>
                <a:schemeClr val="dk2"/>
              </a:solidFill>
              <a:latin typeface="Gill Sans"/>
              <a:ea typeface="Gill Sans"/>
              <a:cs typeface="Gill Sans"/>
              <a:sym typeface="Gill Sans"/>
            </a:endParaRPr>
          </a:p>
          <a:p>
            <a:pPr indent="-393700" lvl="0" marL="457200" rtl="0" algn="l">
              <a:spcBef>
                <a:spcPts val="0"/>
              </a:spcBef>
              <a:spcAft>
                <a:spcPts val="0"/>
              </a:spcAft>
              <a:buClr>
                <a:srgbClr val="276E8E"/>
              </a:buClr>
              <a:buSzPts val="2600"/>
              <a:buFont typeface="Gill Sans"/>
              <a:buChar char="◼"/>
            </a:pPr>
            <a:r>
              <a:rPr lang="en-US" sz="2600">
                <a:solidFill>
                  <a:srgbClr val="276E8E"/>
                </a:solidFill>
                <a:latin typeface="Gill Sans"/>
                <a:ea typeface="Gill Sans"/>
                <a:cs typeface="Gill Sans"/>
                <a:sym typeface="Gill Sans"/>
              </a:rPr>
              <a:t>Develops a protocol for review and revision of policies on a regular, systematic basis.</a:t>
            </a:r>
            <a:endParaRPr sz="2600">
              <a:solidFill>
                <a:srgbClr val="276E8E"/>
              </a:solidFill>
              <a:latin typeface="Gill Sans"/>
              <a:ea typeface="Gill Sans"/>
              <a:cs typeface="Gill Sans"/>
              <a:sym typeface="Gill Sans"/>
            </a:endParaRPr>
          </a:p>
          <a:p>
            <a:pPr indent="-393700" lvl="0" marL="457200" rtl="0" algn="l">
              <a:spcBef>
                <a:spcPts val="0"/>
              </a:spcBef>
              <a:spcAft>
                <a:spcPts val="0"/>
              </a:spcAft>
              <a:buClr>
                <a:srgbClr val="373545"/>
              </a:buClr>
              <a:buSzPts val="2600"/>
              <a:buFont typeface="Gill Sans"/>
              <a:buChar char="◼"/>
            </a:pPr>
            <a:r>
              <a:rPr lang="en-US" sz="2600">
                <a:solidFill>
                  <a:srgbClr val="373545"/>
                </a:solidFill>
                <a:latin typeface="Gill Sans"/>
                <a:ea typeface="Gill Sans"/>
                <a:cs typeface="Gill Sans"/>
                <a:sym typeface="Gill Sans"/>
              </a:rPr>
              <a:t>Monitors policy implementation and alignment.</a:t>
            </a:r>
            <a:endParaRPr sz="2600">
              <a:solidFill>
                <a:srgbClr val="373545"/>
              </a:solidFill>
              <a:latin typeface="Gill Sans"/>
              <a:ea typeface="Gill Sans"/>
              <a:cs typeface="Gill Sans"/>
              <a:sym typeface="Gill Sans"/>
            </a:endParaRPr>
          </a:p>
        </p:txBody>
      </p:sp>
      <p:sp>
        <p:nvSpPr>
          <p:cNvPr id="287" name="Google Shape;287;p37"/>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288" name="Google Shape;288;p37"/>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36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Assists with dissemination of </a:t>
            </a:r>
            <a:r>
              <a:rPr lang="en-US" sz="2000">
                <a:solidFill>
                  <a:srgbClr val="373545"/>
                </a:solidFill>
                <a:latin typeface="Gill Sans"/>
                <a:ea typeface="Gill Sans"/>
                <a:cs typeface="Gill Sans"/>
                <a:sym typeface="Gill Sans"/>
              </a:rPr>
              <a:t>policies</a:t>
            </a:r>
            <a:r>
              <a:rPr lang="en-US" sz="2000">
                <a:solidFill>
                  <a:srgbClr val="373545"/>
                </a:solidFill>
                <a:latin typeface="Gill Sans"/>
                <a:ea typeface="Gill Sans"/>
                <a:cs typeface="Gill Sans"/>
                <a:sym typeface="Gill Sans"/>
              </a:rPr>
              <a:t> to stakeholders.</a:t>
            </a:r>
            <a:endParaRPr sz="2000">
              <a:solidFill>
                <a:srgbClr val="373545"/>
              </a:solidFill>
              <a:latin typeface="Gill Sans"/>
              <a:ea typeface="Gill Sans"/>
              <a:cs typeface="Gill Sans"/>
              <a:sym typeface="Gill Sans"/>
            </a:endParaRPr>
          </a:p>
          <a:p>
            <a:pPr indent="-355600" lvl="0" marL="457200" rtl="0" algn="l">
              <a:lnSpc>
                <a:spcPct val="90000"/>
              </a:lnSpc>
              <a:spcBef>
                <a:spcPts val="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Develops administrative procedures and regulations that align with the policy.</a:t>
            </a:r>
            <a:endParaRPr sz="2000">
              <a:solidFill>
                <a:srgbClr val="373545"/>
              </a:solidFill>
              <a:latin typeface="Gill Sans"/>
              <a:ea typeface="Gill Sans"/>
              <a:cs typeface="Gill Sans"/>
              <a:sym typeface="Gill Sans"/>
            </a:endParaRPr>
          </a:p>
          <a:p>
            <a:pPr indent="-355600" lvl="0" marL="457200" rtl="0" algn="l">
              <a:lnSpc>
                <a:spcPct val="90000"/>
              </a:lnSpc>
              <a:spcBef>
                <a:spcPts val="0"/>
              </a:spcBef>
              <a:spcAft>
                <a:spcPts val="0"/>
              </a:spcAft>
              <a:buClr>
                <a:srgbClr val="276E8E"/>
              </a:buClr>
              <a:buSzPts val="2000"/>
              <a:buFont typeface="Gill Sans"/>
              <a:buChar char="◼"/>
            </a:pPr>
            <a:r>
              <a:rPr lang="en-US" sz="2000">
                <a:solidFill>
                  <a:srgbClr val="276E8E"/>
                </a:solidFill>
                <a:latin typeface="Gill Sans"/>
                <a:ea typeface="Gill Sans"/>
                <a:cs typeface="Gill Sans"/>
                <a:sym typeface="Gill Sans"/>
              </a:rPr>
              <a:t>Creates a schedule for policy review.</a:t>
            </a:r>
            <a:endParaRPr sz="2000">
              <a:solidFill>
                <a:srgbClr val="276E8E"/>
              </a:solidFill>
              <a:latin typeface="Gill Sans"/>
              <a:ea typeface="Gill Sans"/>
              <a:cs typeface="Gill Sans"/>
              <a:sym typeface="Gill Sans"/>
            </a:endParaRPr>
          </a:p>
          <a:p>
            <a:pPr indent="-355600" lvl="0" marL="457200" rtl="0" algn="l">
              <a:lnSpc>
                <a:spcPct val="90000"/>
              </a:lnSpc>
              <a:spcBef>
                <a:spcPts val="0"/>
              </a:spcBef>
              <a:spcAft>
                <a:spcPts val="0"/>
              </a:spcAft>
              <a:buClr>
                <a:srgbClr val="276E8E"/>
              </a:buClr>
              <a:buSzPts val="2000"/>
              <a:buFont typeface="Gill Sans"/>
              <a:buChar char="◼"/>
            </a:pPr>
            <a:r>
              <a:rPr lang="en-US" sz="2000">
                <a:solidFill>
                  <a:srgbClr val="276E8E"/>
                </a:solidFill>
                <a:latin typeface="Gill Sans"/>
                <a:ea typeface="Gill Sans"/>
                <a:cs typeface="Gill Sans"/>
                <a:sym typeface="Gill Sans"/>
              </a:rPr>
              <a:t>Conducts an internal review of policies and administrative regulations and procedures.</a:t>
            </a:r>
            <a:endParaRPr sz="2000">
              <a:solidFill>
                <a:srgbClr val="276E8E"/>
              </a:solidFill>
              <a:latin typeface="Gill Sans"/>
              <a:ea typeface="Gill Sans"/>
              <a:cs typeface="Gill Sans"/>
              <a:sym typeface="Gill Sans"/>
            </a:endParaRPr>
          </a:p>
          <a:p>
            <a:pPr indent="-355600" lvl="0" marL="457200" rtl="0" algn="l">
              <a:lnSpc>
                <a:spcPct val="90000"/>
              </a:lnSpc>
              <a:spcBef>
                <a:spcPts val="0"/>
              </a:spcBef>
              <a:spcAft>
                <a:spcPts val="0"/>
              </a:spcAft>
              <a:buClr>
                <a:srgbClr val="276E8E"/>
              </a:buClr>
              <a:buSzPts val="2000"/>
              <a:buFont typeface="Gill Sans"/>
              <a:buChar char="◼"/>
            </a:pPr>
            <a:r>
              <a:rPr lang="en-US" sz="2000">
                <a:solidFill>
                  <a:srgbClr val="276E8E"/>
                </a:solidFill>
                <a:latin typeface="Gill Sans"/>
                <a:ea typeface="Gill Sans"/>
                <a:cs typeface="Gill Sans"/>
                <a:sym typeface="Gill Sans"/>
              </a:rPr>
              <a:t>Recommends policies for review and revision.</a:t>
            </a:r>
            <a:endParaRPr sz="2000">
              <a:solidFill>
                <a:srgbClr val="276E8E"/>
              </a:solidFill>
              <a:latin typeface="Gill Sans"/>
              <a:ea typeface="Gill Sans"/>
              <a:cs typeface="Gill Sans"/>
              <a:sym typeface="Gill Sans"/>
            </a:endParaRPr>
          </a:p>
          <a:p>
            <a:pPr indent="-355600" lvl="0" marL="457200" rtl="0" algn="l">
              <a:lnSpc>
                <a:spcPct val="90000"/>
              </a:lnSpc>
              <a:spcBef>
                <a:spcPts val="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Works with the board to determine timelines and data for reporting progress and compliance.</a:t>
            </a:r>
            <a:endParaRPr sz="2000">
              <a:solidFill>
                <a:srgbClr val="373545"/>
              </a:solidFill>
              <a:latin typeface="Gill Sans"/>
              <a:ea typeface="Gill Sans"/>
              <a:cs typeface="Gill Sans"/>
              <a:sym typeface="Gill Sans"/>
            </a:endParaRPr>
          </a:p>
          <a:p>
            <a:pPr indent="-355600" lvl="0" marL="457200" rtl="0" algn="l">
              <a:lnSpc>
                <a:spcPct val="90000"/>
              </a:lnSpc>
              <a:spcBef>
                <a:spcPts val="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Provides monitoring reports, data, and information as scheduled.</a:t>
            </a:r>
            <a:endParaRPr sz="2000">
              <a:solidFill>
                <a:srgbClr val="373545"/>
              </a:solidFill>
              <a:latin typeface="Gill Sans"/>
              <a:ea typeface="Gill Sans"/>
              <a:cs typeface="Gill Sans"/>
              <a:sym typeface="Gill Sans"/>
            </a:endParaRPr>
          </a:p>
        </p:txBody>
      </p:sp>
      <p:sp>
        <p:nvSpPr>
          <p:cNvPr id="289" name="Google Shape;289;p37"/>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POLICY</a:t>
            </a:r>
            <a:endParaRPr b="1" sz="2800">
              <a:solidFill>
                <a:srgbClr val="FFFFFF"/>
              </a:solidFill>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8"/>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296" name="Google Shape;296;p38"/>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297" name="Google Shape;297;p38"/>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448056" lvl="0" marL="457200" rtl="0" algn="l">
              <a:spcBef>
                <a:spcPts val="360"/>
              </a:spcBef>
              <a:spcAft>
                <a:spcPts val="0"/>
              </a:spcAft>
              <a:buClr>
                <a:srgbClr val="276E8E"/>
              </a:buClr>
              <a:buSzPts val="3456"/>
              <a:buFont typeface="Noto Sans Symbols"/>
              <a:buChar char="◼"/>
            </a:pPr>
            <a:r>
              <a:rPr lang="en-US" sz="3600">
                <a:solidFill>
                  <a:srgbClr val="276E8E"/>
                </a:solidFill>
                <a:latin typeface="Gill Sans"/>
                <a:ea typeface="Gill Sans"/>
                <a:cs typeface="Gill Sans"/>
                <a:sym typeface="Gill Sans"/>
              </a:rPr>
              <a:t>Creates a process that involves stakeholder representatives to help with policy development and review.</a:t>
            </a:r>
            <a:endParaRPr sz="3600">
              <a:solidFill>
                <a:srgbClr val="373545"/>
              </a:solidFill>
              <a:latin typeface="Gill Sans"/>
              <a:ea typeface="Gill Sans"/>
              <a:cs typeface="Gill Sans"/>
              <a:sym typeface="Gill Sans"/>
            </a:endParaRPr>
          </a:p>
        </p:txBody>
      </p:sp>
      <p:sp>
        <p:nvSpPr>
          <p:cNvPr id="298" name="Google Shape;298;p38"/>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419100" lvl="0" marL="457200" rtl="0" algn="l">
              <a:spcBef>
                <a:spcPts val="360"/>
              </a:spcBef>
              <a:spcAft>
                <a:spcPts val="0"/>
              </a:spcAft>
              <a:buClr>
                <a:srgbClr val="276E8E"/>
              </a:buClr>
              <a:buSzPts val="3000"/>
              <a:buFont typeface="Gill Sans"/>
              <a:buChar char="◼"/>
            </a:pPr>
            <a:r>
              <a:rPr lang="en-US" sz="3000">
                <a:solidFill>
                  <a:srgbClr val="276E8E"/>
                </a:solidFill>
                <a:latin typeface="Gill Sans"/>
                <a:ea typeface="Gill Sans"/>
                <a:cs typeface="Gill Sans"/>
                <a:sym typeface="Gill Sans"/>
              </a:rPr>
              <a:t>Recommends staff, parents, and community members as representatives in the policy development process.</a:t>
            </a:r>
            <a:endParaRPr sz="3000">
              <a:solidFill>
                <a:srgbClr val="276E8E"/>
              </a:solidFill>
              <a:latin typeface="Gill Sans"/>
              <a:ea typeface="Gill Sans"/>
              <a:cs typeface="Gill Sans"/>
              <a:sym typeface="Gill Sans"/>
            </a:endParaRPr>
          </a:p>
          <a:p>
            <a:pPr indent="-419100" lvl="0" marL="457200" rtl="0" algn="l">
              <a:spcBef>
                <a:spcPts val="0"/>
              </a:spcBef>
              <a:spcAft>
                <a:spcPts val="0"/>
              </a:spcAft>
              <a:buClr>
                <a:srgbClr val="276E8E"/>
              </a:buClr>
              <a:buSzPts val="3000"/>
              <a:buFont typeface="Gill Sans"/>
              <a:buChar char="◼"/>
            </a:pPr>
            <a:r>
              <a:rPr lang="en-US" sz="3000">
                <a:solidFill>
                  <a:srgbClr val="276E8E"/>
                </a:solidFill>
                <a:latin typeface="Gill Sans"/>
                <a:ea typeface="Gill Sans"/>
                <a:cs typeface="Gill Sans"/>
                <a:sym typeface="Gill Sans"/>
              </a:rPr>
              <a:t>Supports the board by providing human and material resources.</a:t>
            </a:r>
            <a:endParaRPr sz="3000">
              <a:solidFill>
                <a:srgbClr val="276E8E"/>
              </a:solidFill>
              <a:latin typeface="Gill Sans"/>
              <a:ea typeface="Gill Sans"/>
              <a:cs typeface="Gill Sans"/>
              <a:sym typeface="Gill Sans"/>
            </a:endParaRPr>
          </a:p>
        </p:txBody>
      </p:sp>
      <p:sp>
        <p:nvSpPr>
          <p:cNvPr id="299" name="Google Shape;299;p38"/>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POLICY</a:t>
            </a:r>
            <a:endParaRPr b="1" sz="2800">
              <a:solidFill>
                <a:srgbClr val="FFFFFF"/>
              </a:solidFill>
              <a:latin typeface="Gill Sans"/>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9"/>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POLICY LEADERSHIP BEST PRACTICES</a:t>
            </a:r>
            <a:endParaRPr b="1" sz="2800">
              <a:solidFill>
                <a:srgbClr val="FFFFFF"/>
              </a:solidFill>
              <a:latin typeface="Gill Sans"/>
              <a:ea typeface="Gill Sans"/>
              <a:cs typeface="Gill Sans"/>
              <a:sym typeface="Gill Sans"/>
            </a:endParaRPr>
          </a:p>
        </p:txBody>
      </p:sp>
      <p:sp>
        <p:nvSpPr>
          <p:cNvPr id="306" name="Google Shape;306;p39"/>
          <p:cNvSpPr txBox="1"/>
          <p:nvPr/>
        </p:nvSpPr>
        <p:spPr>
          <a:xfrm>
            <a:off x="447825" y="1717850"/>
            <a:ext cx="11292900" cy="4278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2000"/>
              </a:spcBef>
              <a:spcAft>
                <a:spcPts val="0"/>
              </a:spcAft>
              <a:buNone/>
            </a:pPr>
            <a:r>
              <a:rPr lang="en-US" sz="3100">
                <a:solidFill>
                  <a:srgbClr val="373545"/>
                </a:solidFill>
                <a:latin typeface="Gill Sans"/>
                <a:ea typeface="Gill Sans"/>
                <a:cs typeface="Gill Sans"/>
                <a:sym typeface="Gill Sans"/>
              </a:rPr>
              <a:t>The extent to which boards govern through policy varies greatly.  Boards that govern most effectively will:</a:t>
            </a:r>
            <a:endParaRPr sz="3100">
              <a:solidFill>
                <a:srgbClr val="373545"/>
              </a:solidFill>
              <a:latin typeface="Gill Sans"/>
              <a:ea typeface="Gill Sans"/>
              <a:cs typeface="Gill Sans"/>
              <a:sym typeface="Gill Sans"/>
            </a:endParaRPr>
          </a:p>
          <a:p>
            <a:pPr indent="-425450" lvl="0" marL="457200" rtl="0" algn="l">
              <a:lnSpc>
                <a:spcPct val="115000"/>
              </a:lnSpc>
              <a:spcBef>
                <a:spcPts val="2000"/>
              </a:spcBef>
              <a:spcAft>
                <a:spcPts val="0"/>
              </a:spcAft>
              <a:buClr>
                <a:srgbClr val="373545"/>
              </a:buClr>
              <a:buSzPts val="3100"/>
              <a:buFont typeface="Gill Sans"/>
              <a:buChar char="●"/>
            </a:pPr>
            <a:r>
              <a:rPr lang="en-US" sz="3100">
                <a:solidFill>
                  <a:srgbClr val="373545"/>
                </a:solidFill>
                <a:latin typeface="Gill Sans"/>
                <a:ea typeface="Gill Sans"/>
                <a:cs typeface="Gill Sans"/>
                <a:sym typeface="Gill Sans"/>
              </a:rPr>
              <a:t>React quickly and decisively when policy is not followed.</a:t>
            </a:r>
            <a:endParaRPr sz="3100">
              <a:solidFill>
                <a:srgbClr val="373545"/>
              </a:solidFill>
              <a:latin typeface="Gill Sans"/>
              <a:ea typeface="Gill Sans"/>
              <a:cs typeface="Gill Sans"/>
              <a:sym typeface="Gill Sans"/>
            </a:endParaRPr>
          </a:p>
          <a:p>
            <a:pPr indent="-425450" lvl="0" marL="457200" rtl="0" algn="l">
              <a:lnSpc>
                <a:spcPct val="115000"/>
              </a:lnSpc>
              <a:spcBef>
                <a:spcPts val="0"/>
              </a:spcBef>
              <a:spcAft>
                <a:spcPts val="0"/>
              </a:spcAft>
              <a:buClr>
                <a:srgbClr val="373545"/>
              </a:buClr>
              <a:buSzPts val="3100"/>
              <a:buFont typeface="Gill Sans"/>
              <a:buChar char="●"/>
            </a:pPr>
            <a:r>
              <a:rPr lang="en-US" sz="3100">
                <a:solidFill>
                  <a:srgbClr val="373545"/>
                </a:solidFill>
                <a:latin typeface="Gill Sans"/>
                <a:ea typeface="Gill Sans"/>
                <a:cs typeface="Gill Sans"/>
                <a:sym typeface="Gill Sans"/>
              </a:rPr>
              <a:t>Require the superintendent to develop administrative procedures with citations to appropriate board policies.</a:t>
            </a:r>
            <a:endParaRPr sz="3100">
              <a:solidFill>
                <a:srgbClr val="373545"/>
              </a:solidFill>
              <a:latin typeface="Gill Sans"/>
              <a:ea typeface="Gill Sans"/>
              <a:cs typeface="Gill Sans"/>
              <a:sym typeface="Gill Sans"/>
            </a:endParaRPr>
          </a:p>
          <a:p>
            <a:pPr indent="-425450" lvl="0" marL="457200" rtl="0" algn="l">
              <a:lnSpc>
                <a:spcPct val="115000"/>
              </a:lnSpc>
              <a:spcBef>
                <a:spcPts val="0"/>
              </a:spcBef>
              <a:spcAft>
                <a:spcPts val="0"/>
              </a:spcAft>
              <a:buClr>
                <a:srgbClr val="373545"/>
              </a:buClr>
              <a:buSzPts val="3100"/>
              <a:buFont typeface="Gill Sans"/>
              <a:buChar char="●"/>
            </a:pPr>
            <a:r>
              <a:rPr lang="en-US" sz="3100">
                <a:solidFill>
                  <a:srgbClr val="373545"/>
                </a:solidFill>
                <a:latin typeface="Gill Sans"/>
                <a:ea typeface="Gill Sans"/>
                <a:cs typeface="Gill Sans"/>
                <a:sym typeface="Gill Sans"/>
              </a:rPr>
              <a:t>Delete items that should be in administrative procedures/regulations.</a:t>
            </a:r>
            <a:endParaRPr sz="2800">
              <a:solidFill>
                <a:srgbClr val="276E8E"/>
              </a:solidFill>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0"/>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POLICY LEADERSHIP BEST PRACTICES</a:t>
            </a:r>
            <a:endParaRPr b="1" sz="2800">
              <a:solidFill>
                <a:srgbClr val="FFFFFF"/>
              </a:solidFill>
              <a:latin typeface="Gill Sans"/>
              <a:ea typeface="Gill Sans"/>
              <a:cs typeface="Gill Sans"/>
              <a:sym typeface="Gill Sans"/>
            </a:endParaRPr>
          </a:p>
        </p:txBody>
      </p:sp>
      <p:sp>
        <p:nvSpPr>
          <p:cNvPr id="313" name="Google Shape;313;p40"/>
          <p:cNvSpPr txBox="1"/>
          <p:nvPr/>
        </p:nvSpPr>
        <p:spPr>
          <a:xfrm>
            <a:off x="447825" y="1717850"/>
            <a:ext cx="11292900" cy="42786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115000"/>
              </a:lnSpc>
              <a:spcBef>
                <a:spcPts val="2000"/>
              </a:spcBef>
              <a:spcAft>
                <a:spcPts val="0"/>
              </a:spcAft>
              <a:buNone/>
            </a:pPr>
            <a:r>
              <a:rPr lang="en-US" sz="2700">
                <a:solidFill>
                  <a:srgbClr val="373545"/>
                </a:solidFill>
                <a:latin typeface="Gill Sans"/>
                <a:ea typeface="Gill Sans"/>
                <a:cs typeface="Gill Sans"/>
                <a:sym typeface="Gill Sans"/>
              </a:rPr>
              <a:t>The extent to which boards govern through policy varies greatly.  Boards that govern most effectively will:</a:t>
            </a:r>
            <a:endParaRPr sz="2700">
              <a:solidFill>
                <a:srgbClr val="373545"/>
              </a:solidFill>
              <a:latin typeface="Gill Sans"/>
              <a:ea typeface="Gill Sans"/>
              <a:cs typeface="Gill Sans"/>
              <a:sym typeface="Gill Sans"/>
            </a:endParaRPr>
          </a:p>
          <a:p>
            <a:pPr indent="-400050" lvl="0" marL="457200" rtl="0" algn="l">
              <a:lnSpc>
                <a:spcPct val="115000"/>
              </a:lnSpc>
              <a:spcBef>
                <a:spcPts val="2000"/>
              </a:spcBef>
              <a:spcAft>
                <a:spcPts val="0"/>
              </a:spcAft>
              <a:buClr>
                <a:srgbClr val="373545"/>
              </a:buClr>
              <a:buSzPts val="2700"/>
              <a:buFont typeface="Gill Sans"/>
              <a:buChar char="●"/>
            </a:pPr>
            <a:r>
              <a:rPr lang="en-US" sz="2700">
                <a:solidFill>
                  <a:srgbClr val="373545"/>
                </a:solidFill>
                <a:latin typeface="Gill Sans"/>
                <a:ea typeface="Gill Sans"/>
                <a:cs typeface="Gill Sans"/>
                <a:sym typeface="Gill Sans"/>
              </a:rPr>
              <a:t>Adopt a policy monitoring protocol that ensures the board is getting the results it expected.</a:t>
            </a:r>
            <a:endParaRPr sz="2700">
              <a:solidFill>
                <a:srgbClr val="373545"/>
              </a:solidFill>
              <a:latin typeface="Gill Sans"/>
              <a:ea typeface="Gill Sans"/>
              <a:cs typeface="Gill Sans"/>
              <a:sym typeface="Gill Sans"/>
            </a:endParaRPr>
          </a:p>
          <a:p>
            <a:pPr indent="-400050" lvl="0" marL="457200" rtl="0" algn="l">
              <a:lnSpc>
                <a:spcPct val="115000"/>
              </a:lnSpc>
              <a:spcBef>
                <a:spcPts val="0"/>
              </a:spcBef>
              <a:spcAft>
                <a:spcPts val="0"/>
              </a:spcAft>
              <a:buClr>
                <a:srgbClr val="373545"/>
              </a:buClr>
              <a:buSzPts val="2700"/>
              <a:buFont typeface="Gill Sans"/>
              <a:buChar char="●"/>
            </a:pPr>
            <a:r>
              <a:rPr lang="en-US" sz="2700">
                <a:solidFill>
                  <a:srgbClr val="373545"/>
                </a:solidFill>
                <a:latin typeface="Gill Sans"/>
                <a:ea typeface="Gill Sans"/>
                <a:cs typeface="Gill Sans"/>
                <a:sym typeface="Gill Sans"/>
              </a:rPr>
              <a:t>Adopt a policy review protocol that ensures the board is saying what it means and that policies are current and legally compliant.</a:t>
            </a:r>
            <a:endParaRPr sz="2700">
              <a:solidFill>
                <a:srgbClr val="373545"/>
              </a:solidFill>
              <a:latin typeface="Gill Sans"/>
              <a:ea typeface="Gill Sans"/>
              <a:cs typeface="Gill Sans"/>
              <a:sym typeface="Gill Sans"/>
            </a:endParaRPr>
          </a:p>
          <a:p>
            <a:pPr indent="-400050" lvl="0" marL="457200" rtl="0" algn="l">
              <a:lnSpc>
                <a:spcPct val="115000"/>
              </a:lnSpc>
              <a:spcBef>
                <a:spcPts val="0"/>
              </a:spcBef>
              <a:spcAft>
                <a:spcPts val="0"/>
              </a:spcAft>
              <a:buClr>
                <a:srgbClr val="373545"/>
              </a:buClr>
              <a:buSzPts val="2700"/>
              <a:buFont typeface="Gill Sans"/>
              <a:buChar char="●"/>
            </a:pPr>
            <a:r>
              <a:rPr lang="en-US" sz="2700">
                <a:solidFill>
                  <a:srgbClr val="373545"/>
                </a:solidFill>
                <a:latin typeface="Gill Sans"/>
                <a:ea typeface="Gill Sans"/>
                <a:cs typeface="Gill Sans"/>
                <a:sym typeface="Gill Sans"/>
              </a:rPr>
              <a:t>Schedule policy agenda items throughout the year, including reports on how policies are being implemented.</a:t>
            </a:r>
            <a:endParaRPr sz="2700">
              <a:solidFill>
                <a:srgbClr val="373545"/>
              </a:solidFill>
              <a:latin typeface="Gill Sans"/>
              <a:ea typeface="Gill Sans"/>
              <a:cs typeface="Gill Sans"/>
              <a:sym typeface="Gill Sans"/>
            </a:endParaRPr>
          </a:p>
          <a:p>
            <a:pPr indent="-400050" lvl="0" marL="457200" rtl="0" algn="l">
              <a:lnSpc>
                <a:spcPct val="115000"/>
              </a:lnSpc>
              <a:spcBef>
                <a:spcPts val="0"/>
              </a:spcBef>
              <a:spcAft>
                <a:spcPts val="0"/>
              </a:spcAft>
              <a:buClr>
                <a:srgbClr val="373545"/>
              </a:buClr>
              <a:buSzPts val="2700"/>
              <a:buFont typeface="Gill Sans"/>
              <a:buChar char="●"/>
            </a:pPr>
            <a:r>
              <a:rPr lang="en-US" sz="2700">
                <a:solidFill>
                  <a:srgbClr val="373545"/>
                </a:solidFill>
                <a:latin typeface="Gill Sans"/>
                <a:ea typeface="Gill Sans"/>
                <a:cs typeface="Gill Sans"/>
                <a:sym typeface="Gill Sans"/>
              </a:rPr>
              <a:t>Review state and federal statutes to determine whether certain actions are required or if board decisions need to be made to implement the law.</a:t>
            </a:r>
            <a:endParaRPr sz="2400">
              <a:solidFill>
                <a:srgbClr val="276E8E"/>
              </a:solidFill>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1"/>
          <p:cNvSpPr txBox="1"/>
          <p:nvPr/>
        </p:nvSpPr>
        <p:spPr>
          <a:xfrm>
            <a:off x="447816" y="601200"/>
            <a:ext cx="11292900" cy="4204800"/>
          </a:xfrm>
          <a:prstGeom prst="rect">
            <a:avLst/>
          </a:prstGeom>
          <a:noFill/>
          <a:ln>
            <a:noFill/>
          </a:ln>
        </p:spPr>
        <p:txBody>
          <a:bodyPr anchorCtr="0" anchor="ctr" bIns="45700" lIns="91425" spcFirstLastPara="1" rIns="91425" wrap="square" tIns="45700">
            <a:normAutofit/>
          </a:bodyPr>
          <a:lstStyle/>
          <a:p>
            <a:pPr indent="0" lvl="0" marL="0" rtl="0" algn="ctr">
              <a:spcBef>
                <a:spcPts val="360"/>
              </a:spcBef>
              <a:spcAft>
                <a:spcPts val="600"/>
              </a:spcAft>
              <a:buNone/>
            </a:pPr>
            <a:r>
              <a:rPr lang="en-US" sz="6300">
                <a:solidFill>
                  <a:srgbClr val="373545"/>
                </a:solidFill>
                <a:latin typeface="Gill Sans"/>
                <a:ea typeface="Gill Sans"/>
                <a:cs typeface="Gill Sans"/>
                <a:sym typeface="Gill Sans"/>
              </a:rPr>
              <a:t>SCENARIOS</a:t>
            </a:r>
            <a:endParaRPr sz="6300">
              <a:solidFill>
                <a:srgbClr val="373545"/>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type="title"/>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US"/>
              <a:t>WELCOME!    </a:t>
            </a:r>
            <a:endParaRPr b="1"/>
          </a:p>
          <a:p>
            <a:pPr indent="0" lvl="0" marL="0" rtl="0" algn="l">
              <a:spcBef>
                <a:spcPts val="0"/>
              </a:spcBef>
              <a:spcAft>
                <a:spcPts val="0"/>
              </a:spcAft>
              <a:buClr>
                <a:schemeClr val="dk1"/>
              </a:buClr>
              <a:buSzPts val="1100"/>
              <a:buFont typeface="Arial"/>
              <a:buNone/>
            </a:pPr>
            <a:r>
              <a:rPr b="1" lang="en-US"/>
              <a:t>OUR GOALS FOR THIS SESSION...</a:t>
            </a:r>
            <a:endParaRPr sz="3600"/>
          </a:p>
        </p:txBody>
      </p:sp>
      <p:sp>
        <p:nvSpPr>
          <p:cNvPr id="112" name="Google Shape;112;p15"/>
          <p:cNvSpPr txBox="1"/>
          <p:nvPr/>
        </p:nvSpPr>
        <p:spPr>
          <a:xfrm>
            <a:off x="581192" y="2180496"/>
            <a:ext cx="11029500" cy="3678300"/>
          </a:xfrm>
          <a:prstGeom prst="rect">
            <a:avLst/>
          </a:prstGeom>
          <a:noFill/>
          <a:ln>
            <a:noFill/>
          </a:ln>
        </p:spPr>
        <p:txBody>
          <a:bodyPr anchorCtr="0" anchor="t" bIns="45700" lIns="91425" spcFirstLastPara="1" rIns="91425" wrap="square" tIns="45700">
            <a:noAutofit/>
          </a:bodyPr>
          <a:lstStyle/>
          <a:p>
            <a:pPr indent="-419100" lvl="0" marL="457200" rtl="0" algn="l">
              <a:lnSpc>
                <a:spcPct val="115000"/>
              </a:lnSpc>
              <a:spcBef>
                <a:spcPts val="0"/>
              </a:spcBef>
              <a:spcAft>
                <a:spcPts val="0"/>
              </a:spcAft>
              <a:buClr>
                <a:srgbClr val="000000"/>
              </a:buClr>
              <a:buSzPts val="3000"/>
              <a:buFont typeface="Gill Sans"/>
              <a:buChar char="■"/>
            </a:pPr>
            <a:r>
              <a:rPr lang="en-US" sz="3000">
                <a:solidFill>
                  <a:srgbClr val="000000"/>
                </a:solidFill>
                <a:latin typeface="Gill Sans"/>
                <a:ea typeface="Gill Sans"/>
                <a:cs typeface="Gill Sans"/>
                <a:sym typeface="Gill Sans"/>
              </a:rPr>
              <a:t>To increase your knowledge of effective school board governance</a:t>
            </a:r>
            <a:endParaRPr sz="3000">
              <a:solidFill>
                <a:srgbClr val="000000"/>
              </a:solidFill>
              <a:latin typeface="Gill Sans"/>
              <a:ea typeface="Gill Sans"/>
              <a:cs typeface="Gill Sans"/>
              <a:sym typeface="Gill Sans"/>
            </a:endParaRPr>
          </a:p>
          <a:p>
            <a:pPr indent="0" lvl="0" marL="457200" rtl="0" algn="l">
              <a:lnSpc>
                <a:spcPct val="115000"/>
              </a:lnSpc>
              <a:spcBef>
                <a:spcPts val="0"/>
              </a:spcBef>
              <a:spcAft>
                <a:spcPts val="0"/>
              </a:spcAft>
              <a:buNone/>
            </a:pPr>
            <a:r>
              <a:t/>
            </a:r>
            <a:endParaRPr sz="3000">
              <a:solidFill>
                <a:srgbClr val="000000"/>
              </a:solidFill>
              <a:latin typeface="Gill Sans"/>
              <a:ea typeface="Gill Sans"/>
              <a:cs typeface="Gill Sans"/>
              <a:sym typeface="Gill Sans"/>
            </a:endParaRPr>
          </a:p>
          <a:p>
            <a:pPr indent="-419100" lvl="0" marL="457200" rtl="0" algn="l">
              <a:lnSpc>
                <a:spcPct val="115000"/>
              </a:lnSpc>
              <a:spcBef>
                <a:spcPts val="0"/>
              </a:spcBef>
              <a:spcAft>
                <a:spcPts val="0"/>
              </a:spcAft>
              <a:buClr>
                <a:srgbClr val="000000"/>
              </a:buClr>
              <a:buSzPts val="3000"/>
              <a:buFont typeface="Gill Sans"/>
              <a:buChar char="■"/>
            </a:pPr>
            <a:r>
              <a:rPr lang="en-US" sz="3000">
                <a:solidFill>
                  <a:srgbClr val="000000"/>
                </a:solidFill>
                <a:latin typeface="Gill Sans"/>
                <a:ea typeface="Gill Sans"/>
                <a:cs typeface="Gill Sans"/>
                <a:sym typeface="Gill Sans"/>
              </a:rPr>
              <a:t>To understand the key work of school boards</a:t>
            </a:r>
            <a:endParaRPr sz="3000">
              <a:solidFill>
                <a:srgbClr val="000000"/>
              </a:solidFill>
              <a:latin typeface="Gill Sans"/>
              <a:ea typeface="Gill Sans"/>
              <a:cs typeface="Gill Sans"/>
              <a:sym typeface="Gill Sans"/>
            </a:endParaRPr>
          </a:p>
          <a:p>
            <a:pPr indent="0" lvl="0" marL="457200" rtl="0" algn="l">
              <a:lnSpc>
                <a:spcPct val="115000"/>
              </a:lnSpc>
              <a:spcBef>
                <a:spcPts val="0"/>
              </a:spcBef>
              <a:spcAft>
                <a:spcPts val="0"/>
              </a:spcAft>
              <a:buNone/>
            </a:pPr>
            <a:r>
              <a:t/>
            </a:r>
            <a:endParaRPr sz="3000">
              <a:latin typeface="Gill Sans"/>
              <a:ea typeface="Gill Sans"/>
              <a:cs typeface="Gill Sans"/>
              <a:sym typeface="Gill Sans"/>
            </a:endParaRPr>
          </a:p>
          <a:p>
            <a:pPr indent="-419100" lvl="0" marL="457200" rtl="0" algn="l">
              <a:lnSpc>
                <a:spcPct val="115000"/>
              </a:lnSpc>
              <a:spcBef>
                <a:spcPts val="0"/>
              </a:spcBef>
              <a:spcAft>
                <a:spcPts val="0"/>
              </a:spcAft>
              <a:buClr>
                <a:srgbClr val="15113E"/>
              </a:buClr>
              <a:buSzPts val="3000"/>
              <a:buFont typeface="Gill Sans"/>
              <a:buChar char="■"/>
            </a:pPr>
            <a:r>
              <a:rPr lang="en-US" sz="3000">
                <a:latin typeface="Gill Sans"/>
                <a:ea typeface="Gill Sans"/>
                <a:cs typeface="Gill Sans"/>
                <a:sym typeface="Gill Sans"/>
              </a:rPr>
              <a:t>Enjoy our time together</a:t>
            </a:r>
            <a:endParaRPr sz="3300">
              <a:solidFill>
                <a:srgbClr val="373545"/>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txBox="1"/>
          <p:nvPr/>
        </p:nvSpPr>
        <p:spPr>
          <a:xfrm>
            <a:off x="447825" y="601200"/>
            <a:ext cx="11292900" cy="50331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15000"/>
              </a:lnSpc>
              <a:spcBef>
                <a:spcPts val="2000"/>
              </a:spcBef>
              <a:spcAft>
                <a:spcPts val="0"/>
              </a:spcAft>
              <a:buNone/>
            </a:pPr>
            <a:r>
              <a:rPr lang="en-US" sz="2700">
                <a:solidFill>
                  <a:srgbClr val="373545"/>
                </a:solidFill>
                <a:latin typeface="Gill Sans"/>
                <a:ea typeface="Gill Sans"/>
                <a:cs typeface="Gill Sans"/>
                <a:sym typeface="Gill Sans"/>
              </a:rPr>
              <a:t>A) </a:t>
            </a:r>
            <a:r>
              <a:rPr lang="en-US" sz="2800">
                <a:solidFill>
                  <a:srgbClr val="373545"/>
                </a:solidFill>
                <a:latin typeface="Gill Sans"/>
                <a:ea typeface="Gill Sans"/>
                <a:cs typeface="Gill Sans"/>
                <a:sym typeface="Gill Sans"/>
              </a:rPr>
              <a:t>During photography class a student is accidently hit with a drone that was being used as part of the lesson. Due to the uproar and safety concerns, the board swiftly adopts a new policy prohibiting the use of drones on school property or for any district related activity.</a:t>
            </a:r>
            <a:endParaRPr sz="2800">
              <a:solidFill>
                <a:srgbClr val="373545"/>
              </a:solidFill>
              <a:latin typeface="Gill Sans"/>
              <a:ea typeface="Gill Sans"/>
              <a:cs typeface="Gill Sans"/>
              <a:sym typeface="Gill Sans"/>
            </a:endParaRPr>
          </a:p>
          <a:p>
            <a:pPr indent="0" lvl="0" marL="0" rtl="0" algn="l">
              <a:lnSpc>
                <a:spcPct val="115000"/>
              </a:lnSpc>
              <a:spcBef>
                <a:spcPts val="2000"/>
              </a:spcBef>
              <a:spcAft>
                <a:spcPts val="0"/>
              </a:spcAft>
              <a:buNone/>
            </a:pPr>
            <a:r>
              <a:t/>
            </a:r>
            <a:endParaRPr sz="1200">
              <a:solidFill>
                <a:srgbClr val="373545"/>
              </a:solidFill>
              <a:latin typeface="Gill Sans"/>
              <a:ea typeface="Gill Sans"/>
              <a:cs typeface="Gill Sans"/>
              <a:sym typeface="Gill Sans"/>
            </a:endParaRPr>
          </a:p>
          <a:p>
            <a:pPr indent="0" lvl="0" marL="0" rtl="0" algn="l">
              <a:lnSpc>
                <a:spcPct val="115000"/>
              </a:lnSpc>
              <a:spcBef>
                <a:spcPts val="2000"/>
              </a:spcBef>
              <a:spcAft>
                <a:spcPts val="0"/>
              </a:spcAft>
              <a:buNone/>
            </a:pPr>
            <a:r>
              <a:rPr lang="en-US" sz="2700">
                <a:solidFill>
                  <a:srgbClr val="373545"/>
                </a:solidFill>
                <a:latin typeface="Gill Sans"/>
                <a:ea typeface="Gill Sans"/>
                <a:cs typeface="Gill Sans"/>
                <a:sym typeface="Gill Sans"/>
              </a:rPr>
              <a:t>B) The board recently adopted updates to its policy KB on parent/guardian engagement and is relying on the superintendent to create a plan of action in order to address all essential elements of the policy.</a:t>
            </a:r>
            <a:endParaRPr sz="2800">
              <a:solidFill>
                <a:srgbClr val="373545"/>
              </a:solidFill>
              <a:latin typeface="Gill Sans"/>
              <a:ea typeface="Gill Sans"/>
              <a:cs typeface="Gill Sans"/>
              <a:sym typeface="Gill Sans"/>
            </a:endParaRPr>
          </a:p>
          <a:p>
            <a:pPr indent="0" lvl="0" marL="0" rtl="0" algn="l">
              <a:spcBef>
                <a:spcPts val="360"/>
              </a:spcBef>
              <a:spcAft>
                <a:spcPts val="0"/>
              </a:spcAft>
              <a:buNone/>
            </a:pPr>
            <a:r>
              <a:t/>
            </a:r>
            <a:endParaRPr sz="2400">
              <a:solidFill>
                <a:srgbClr val="373545"/>
              </a:solidFill>
              <a:latin typeface="Gill Sans"/>
              <a:ea typeface="Gill Sans"/>
              <a:cs typeface="Gill Sans"/>
              <a:sym typeface="Gill Sans"/>
            </a:endParaRPr>
          </a:p>
          <a:p>
            <a:pPr indent="0" lvl="0" marL="0" rtl="0" algn="l">
              <a:spcBef>
                <a:spcPts val="600"/>
              </a:spcBef>
              <a:spcAft>
                <a:spcPts val="600"/>
              </a:spcAft>
              <a:buNone/>
            </a:pPr>
            <a:r>
              <a:rPr lang="en-US" sz="2400">
                <a:solidFill>
                  <a:srgbClr val="276E8E"/>
                </a:solidFill>
                <a:latin typeface="Gill Sans"/>
                <a:ea typeface="Gill Sans"/>
                <a:cs typeface="Gill Sans"/>
                <a:sym typeface="Gill Sans"/>
              </a:rPr>
              <a:t>Is this oversight (focused on the management system) or is it overstepping (focused on individual actions or micromanaging)?</a:t>
            </a:r>
            <a:endParaRPr sz="2400">
              <a:solidFill>
                <a:srgbClr val="276E8E"/>
              </a:solidFill>
              <a:latin typeface="Gill Sans"/>
              <a:ea typeface="Gill Sans"/>
              <a:cs typeface="Gill Sans"/>
              <a:sym typeface="Gill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txBox="1"/>
          <p:nvPr/>
        </p:nvSpPr>
        <p:spPr>
          <a:xfrm>
            <a:off x="447825" y="601200"/>
            <a:ext cx="11292900" cy="5033100"/>
          </a:xfrm>
          <a:prstGeom prst="rect">
            <a:avLst/>
          </a:prstGeom>
          <a:noFill/>
          <a:ln>
            <a:noFill/>
          </a:ln>
        </p:spPr>
        <p:txBody>
          <a:bodyPr anchorCtr="0" anchor="ctr" bIns="45700" lIns="91425" spcFirstLastPara="1" rIns="91425" wrap="square" tIns="45700">
            <a:noAutofit/>
          </a:bodyPr>
          <a:lstStyle/>
          <a:p>
            <a:pPr indent="0" lvl="0" marL="457200" rtl="0" algn="ctr">
              <a:lnSpc>
                <a:spcPct val="115000"/>
              </a:lnSpc>
              <a:spcBef>
                <a:spcPts val="2000"/>
              </a:spcBef>
              <a:spcAft>
                <a:spcPts val="0"/>
              </a:spcAft>
              <a:buNone/>
            </a:pPr>
            <a:r>
              <a:rPr b="1" lang="en-US" sz="3800">
                <a:solidFill>
                  <a:srgbClr val="373545"/>
                </a:solidFill>
                <a:latin typeface="Gill Sans"/>
                <a:ea typeface="Gill Sans"/>
                <a:cs typeface="Gill Sans"/>
                <a:sym typeface="Gill Sans"/>
              </a:rPr>
              <a:t>Questions to Ask Yourself...</a:t>
            </a:r>
            <a:endParaRPr b="1" sz="3800">
              <a:solidFill>
                <a:srgbClr val="373545"/>
              </a:solidFill>
              <a:latin typeface="Gill Sans"/>
              <a:ea typeface="Gill Sans"/>
              <a:cs typeface="Gill Sans"/>
              <a:sym typeface="Gill Sans"/>
            </a:endParaRPr>
          </a:p>
          <a:p>
            <a:pPr indent="-371856" lvl="0" marL="457200" rtl="0" algn="l">
              <a:lnSpc>
                <a:spcPct val="115000"/>
              </a:lnSpc>
              <a:spcBef>
                <a:spcPts val="2000"/>
              </a:spcBef>
              <a:spcAft>
                <a:spcPts val="0"/>
              </a:spcAft>
              <a:buClr>
                <a:srgbClr val="15113E"/>
              </a:buClr>
              <a:buSzPts val="2256"/>
              <a:buFont typeface="Noto Sans Symbols"/>
              <a:buChar char="◼"/>
            </a:pPr>
            <a:r>
              <a:rPr lang="en-US" sz="3500">
                <a:solidFill>
                  <a:srgbClr val="373545"/>
                </a:solidFill>
                <a:latin typeface="Gill Sans"/>
                <a:ea typeface="Gill Sans"/>
                <a:cs typeface="Gill Sans"/>
                <a:sym typeface="Gill Sans"/>
              </a:rPr>
              <a:t>Am I acting within policies established by the board?</a:t>
            </a:r>
            <a:endParaRPr sz="3500">
              <a:solidFill>
                <a:srgbClr val="373545"/>
              </a:solidFill>
              <a:latin typeface="Gill Sans"/>
              <a:ea typeface="Gill Sans"/>
              <a:cs typeface="Gill Sans"/>
              <a:sym typeface="Gill Sans"/>
            </a:endParaRPr>
          </a:p>
          <a:p>
            <a:pPr indent="-371856" lvl="0" marL="457200" rtl="0" algn="l">
              <a:lnSpc>
                <a:spcPct val="115000"/>
              </a:lnSpc>
              <a:spcBef>
                <a:spcPts val="0"/>
              </a:spcBef>
              <a:spcAft>
                <a:spcPts val="0"/>
              </a:spcAft>
              <a:buClr>
                <a:srgbClr val="15113E"/>
              </a:buClr>
              <a:buSzPts val="2256"/>
              <a:buFont typeface="Noto Sans Symbols"/>
              <a:buChar char="◼"/>
            </a:pPr>
            <a:r>
              <a:rPr lang="en-US" sz="3500">
                <a:solidFill>
                  <a:srgbClr val="373545"/>
                </a:solidFill>
                <a:latin typeface="Gill Sans"/>
                <a:ea typeface="Gill Sans"/>
                <a:cs typeface="Gill Sans"/>
                <a:sym typeface="Gill Sans"/>
              </a:rPr>
              <a:t>Am I focused on what is good for ALL kids?</a:t>
            </a:r>
            <a:endParaRPr sz="3500">
              <a:solidFill>
                <a:srgbClr val="373545"/>
              </a:solidFill>
              <a:latin typeface="Gill Sans"/>
              <a:ea typeface="Gill Sans"/>
              <a:cs typeface="Gill Sans"/>
              <a:sym typeface="Gill Sans"/>
            </a:endParaRPr>
          </a:p>
          <a:p>
            <a:pPr indent="-371856" lvl="0" marL="457200" rtl="0" algn="l">
              <a:lnSpc>
                <a:spcPct val="115000"/>
              </a:lnSpc>
              <a:spcBef>
                <a:spcPts val="0"/>
              </a:spcBef>
              <a:spcAft>
                <a:spcPts val="0"/>
              </a:spcAft>
              <a:buClr>
                <a:srgbClr val="15113E"/>
              </a:buClr>
              <a:buSzPts val="2256"/>
              <a:buFont typeface="Noto Sans Symbols"/>
              <a:buChar char="◼"/>
            </a:pPr>
            <a:r>
              <a:rPr lang="en-US" sz="3500">
                <a:solidFill>
                  <a:srgbClr val="373545"/>
                </a:solidFill>
                <a:latin typeface="Gill Sans"/>
                <a:ea typeface="Gill Sans"/>
                <a:cs typeface="Gill Sans"/>
                <a:sym typeface="Gill Sans"/>
              </a:rPr>
              <a:t>Am I acting as an individual board member or is the board as a whole acting?  </a:t>
            </a:r>
            <a:endParaRPr sz="3500">
              <a:solidFill>
                <a:srgbClr val="373545"/>
              </a:solidFill>
              <a:latin typeface="Gill Sans"/>
              <a:ea typeface="Gill Sans"/>
              <a:cs typeface="Gill Sans"/>
              <a:sym typeface="Gill Sans"/>
            </a:endParaRPr>
          </a:p>
          <a:p>
            <a:pPr indent="-371856" lvl="0" marL="457200" rtl="0" algn="l">
              <a:lnSpc>
                <a:spcPct val="115000"/>
              </a:lnSpc>
              <a:spcBef>
                <a:spcPts val="0"/>
              </a:spcBef>
              <a:spcAft>
                <a:spcPts val="0"/>
              </a:spcAft>
              <a:buClr>
                <a:srgbClr val="15113E"/>
              </a:buClr>
              <a:buSzPts val="2256"/>
              <a:buFont typeface="Noto Sans Symbols"/>
              <a:buChar char="◼"/>
            </a:pPr>
            <a:r>
              <a:rPr lang="en-US" sz="3500">
                <a:solidFill>
                  <a:srgbClr val="373545"/>
                </a:solidFill>
                <a:latin typeface="Gill Sans"/>
                <a:ea typeface="Gill Sans"/>
                <a:cs typeface="Gill Sans"/>
                <a:sym typeface="Gill Sans"/>
              </a:rPr>
              <a:t>Are we allowing our educational leader, our only employee, the superintendent to do the job he/she was hired to do?  </a:t>
            </a:r>
            <a:endParaRPr sz="3300">
              <a:solidFill>
                <a:srgbClr val="373545"/>
              </a:solidFill>
              <a:latin typeface="Gill Sans"/>
              <a:ea typeface="Gill Sans"/>
              <a:cs typeface="Gill Sans"/>
              <a:sym typeface="Gill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4"/>
          <p:cNvSpPr txBox="1"/>
          <p:nvPr/>
        </p:nvSpPr>
        <p:spPr>
          <a:xfrm>
            <a:off x="447825" y="601200"/>
            <a:ext cx="11292900" cy="2012400"/>
          </a:xfrm>
          <a:prstGeom prst="rect">
            <a:avLst/>
          </a:prstGeom>
          <a:noFill/>
          <a:ln>
            <a:noFill/>
          </a:ln>
        </p:spPr>
        <p:txBody>
          <a:bodyPr anchorCtr="0" anchor="ctr" bIns="45700" lIns="91425" spcFirstLastPara="1" rIns="91425" wrap="square" tIns="45700">
            <a:normAutofit/>
          </a:bodyPr>
          <a:lstStyle/>
          <a:p>
            <a:pPr indent="0" lvl="0" marL="0" rtl="0" algn="ctr">
              <a:spcBef>
                <a:spcPts val="360"/>
              </a:spcBef>
              <a:spcAft>
                <a:spcPts val="600"/>
              </a:spcAft>
              <a:buNone/>
            </a:pPr>
            <a:r>
              <a:rPr lang="en-US" sz="5600">
                <a:solidFill>
                  <a:srgbClr val="373545"/>
                </a:solidFill>
                <a:latin typeface="Gill Sans"/>
                <a:ea typeface="Gill Sans"/>
                <a:cs typeface="Gill Sans"/>
                <a:sym typeface="Gill Sans"/>
              </a:rPr>
              <a:t>What Happens When The Board Lacks Accountability?</a:t>
            </a:r>
            <a:endParaRPr sz="5600">
              <a:solidFill>
                <a:srgbClr val="373545"/>
              </a:solidFill>
              <a:latin typeface="Gill Sans"/>
              <a:ea typeface="Gill Sans"/>
              <a:cs typeface="Gill Sans"/>
              <a:sym typeface="Gill Sans"/>
            </a:endParaRPr>
          </a:p>
        </p:txBody>
      </p:sp>
      <p:pic>
        <p:nvPicPr>
          <p:cNvPr id="338" name="Google Shape;338;p44"/>
          <p:cNvPicPr preferRelativeResize="0"/>
          <p:nvPr/>
        </p:nvPicPr>
        <p:blipFill>
          <a:blip r:embed="rId3">
            <a:alphaModFix/>
          </a:blip>
          <a:stretch>
            <a:fillRect/>
          </a:stretch>
        </p:blipFill>
        <p:spPr>
          <a:xfrm>
            <a:off x="1738263" y="2613600"/>
            <a:ext cx="8715476" cy="3268300"/>
          </a:xfrm>
          <a:prstGeom prst="rect">
            <a:avLst/>
          </a:prstGeom>
          <a:noFill/>
          <a:ln cap="flat" cmpd="sng" w="28575">
            <a:solidFill>
              <a:srgbClr val="00A8E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5"/>
          <p:cNvSpPr txBox="1"/>
          <p:nvPr/>
        </p:nvSpPr>
        <p:spPr>
          <a:xfrm>
            <a:off x="447816" y="601200"/>
            <a:ext cx="11292900" cy="4204800"/>
          </a:xfrm>
          <a:prstGeom prst="rect">
            <a:avLst/>
          </a:prstGeom>
          <a:noFill/>
          <a:ln>
            <a:noFill/>
          </a:ln>
        </p:spPr>
        <p:txBody>
          <a:bodyPr anchorCtr="0" anchor="ctr" bIns="45700" lIns="91425" spcFirstLastPara="1" rIns="91425" wrap="square" tIns="45700">
            <a:normAutofit/>
          </a:bodyPr>
          <a:lstStyle/>
          <a:p>
            <a:pPr indent="0" lvl="0" marL="0" rtl="0" algn="ctr">
              <a:spcBef>
                <a:spcPts val="400"/>
              </a:spcBef>
              <a:spcAft>
                <a:spcPts val="0"/>
              </a:spcAft>
              <a:buNone/>
            </a:pPr>
            <a:r>
              <a:rPr b="1" lang="en-US" sz="2900">
                <a:solidFill>
                  <a:srgbClr val="373545"/>
                </a:solidFill>
                <a:latin typeface="Gill Sans"/>
                <a:ea typeface="Gill Sans"/>
                <a:cs typeface="Gill Sans"/>
                <a:sym typeface="Gill Sans"/>
              </a:rPr>
              <a:t>Accountability</a:t>
            </a:r>
            <a:r>
              <a:rPr b="1" lang="en-US" sz="2900">
                <a:solidFill>
                  <a:srgbClr val="373545"/>
                </a:solidFill>
                <a:latin typeface="Gill Sans"/>
                <a:ea typeface="Gill Sans"/>
                <a:cs typeface="Gill Sans"/>
                <a:sym typeface="Gill Sans"/>
              </a:rPr>
              <a:t> Questions School Boards Should Ask</a:t>
            </a:r>
            <a:endParaRPr b="1" sz="2900">
              <a:solidFill>
                <a:srgbClr val="373545"/>
              </a:solidFill>
              <a:latin typeface="Gill Sans"/>
              <a:ea typeface="Gill Sans"/>
              <a:cs typeface="Gill Sans"/>
              <a:sym typeface="Gill Sans"/>
            </a:endParaRPr>
          </a:p>
          <a:p>
            <a:pPr indent="0" lvl="0" marL="0" rtl="0" algn="ctr">
              <a:spcBef>
                <a:spcPts val="600"/>
              </a:spcBef>
              <a:spcAft>
                <a:spcPts val="0"/>
              </a:spcAft>
              <a:buNone/>
            </a:pPr>
            <a:r>
              <a:t/>
            </a:r>
            <a:endParaRPr sz="2000">
              <a:solidFill>
                <a:srgbClr val="373545"/>
              </a:solidFill>
              <a:latin typeface="Gill Sans"/>
              <a:ea typeface="Gill Sans"/>
              <a:cs typeface="Gill Sans"/>
              <a:sym typeface="Gill Sans"/>
            </a:endParaRPr>
          </a:p>
          <a:p>
            <a:pPr indent="-393700" lvl="0" marL="457200" rtl="0" algn="l">
              <a:spcBef>
                <a:spcPts val="600"/>
              </a:spcBef>
              <a:spcAft>
                <a:spcPts val="0"/>
              </a:spcAft>
              <a:buClr>
                <a:srgbClr val="15113E"/>
              </a:buClr>
              <a:buSzPts val="2600"/>
              <a:buFont typeface="Noto Sans Symbols"/>
              <a:buAutoNum type="arabicPeriod"/>
            </a:pPr>
            <a:r>
              <a:rPr lang="en-US" sz="2600">
                <a:solidFill>
                  <a:srgbClr val="373545"/>
                </a:solidFill>
                <a:latin typeface="Gill Sans"/>
                <a:ea typeface="Gill Sans"/>
                <a:cs typeface="Gill Sans"/>
                <a:sym typeface="Gill Sans"/>
              </a:rPr>
              <a:t>How do we ensure that our policy and budget decisions are research-based and data-driven?</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373545"/>
              </a:buClr>
              <a:buSzPts val="2600"/>
              <a:buFont typeface="Gill Sans"/>
              <a:buAutoNum type="arabicPeriod"/>
            </a:pPr>
            <a:r>
              <a:rPr lang="en-US" sz="2600">
                <a:solidFill>
                  <a:srgbClr val="373545"/>
                </a:solidFill>
                <a:latin typeface="Gill Sans"/>
                <a:ea typeface="Gill Sans"/>
                <a:cs typeface="Gill Sans"/>
                <a:sym typeface="Gill Sans"/>
              </a:rPr>
              <a:t>How do we clearly communicate our standards and achievement results to students, parents, teachers, and other members of the community?</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373545"/>
              </a:buClr>
              <a:buSzPts val="2600"/>
              <a:buFont typeface="Gill Sans"/>
              <a:buAutoNum type="arabicPeriod"/>
            </a:pPr>
            <a:r>
              <a:rPr lang="en-US" sz="2600">
                <a:solidFill>
                  <a:srgbClr val="373545"/>
                </a:solidFill>
                <a:latin typeface="Gill Sans"/>
                <a:ea typeface="Gill Sans"/>
                <a:cs typeface="Gill Sans"/>
                <a:sym typeface="Gill Sans"/>
              </a:rPr>
              <a:t>How do student achievement results factor into superintendent, board, and staff evaluations?</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373545"/>
              </a:buClr>
              <a:buSzPts val="2600"/>
              <a:buFont typeface="Gill Sans"/>
              <a:buAutoNum type="arabicPeriod"/>
            </a:pPr>
            <a:r>
              <a:rPr lang="en-US" sz="2600">
                <a:solidFill>
                  <a:srgbClr val="373545"/>
                </a:solidFill>
                <a:latin typeface="Gill Sans"/>
                <a:ea typeface="Gill Sans"/>
                <a:cs typeface="Gill Sans"/>
                <a:sym typeface="Gill Sans"/>
              </a:rPr>
              <a:t>How do we hold the staff accountable for effective and efficient operations in pursuit of our vision for student learning?</a:t>
            </a:r>
            <a:endParaRPr sz="2600">
              <a:solidFill>
                <a:srgbClr val="373545"/>
              </a:solidFill>
              <a:latin typeface="Gill Sans"/>
              <a:ea typeface="Gill Sans"/>
              <a:cs typeface="Gill Sans"/>
              <a:sym typeface="Gill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6"/>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351" name="Google Shape;351;p46"/>
          <p:cNvSpPr txBox="1"/>
          <p:nvPr/>
        </p:nvSpPr>
        <p:spPr>
          <a:xfrm>
            <a:off x="581200" y="2621250"/>
            <a:ext cx="5393100" cy="3281400"/>
          </a:xfrm>
          <a:prstGeom prst="rect">
            <a:avLst/>
          </a:prstGeom>
          <a:noFill/>
          <a:ln>
            <a:noFill/>
          </a:ln>
        </p:spPr>
        <p:txBody>
          <a:bodyPr anchorCtr="0" anchor="t" bIns="45700" lIns="91425" spcFirstLastPara="1" rIns="91425" wrap="square" tIns="45700">
            <a:normAutofit/>
          </a:bodyPr>
          <a:lstStyle/>
          <a:p>
            <a:pPr indent="-467106" lvl="0" marL="457200" rtl="0" algn="l">
              <a:spcBef>
                <a:spcPts val="360"/>
              </a:spcBef>
              <a:spcAft>
                <a:spcPts val="0"/>
              </a:spcAft>
              <a:buClr>
                <a:srgbClr val="15113E"/>
              </a:buClr>
              <a:buSzPts val="3756"/>
              <a:buFont typeface="Noto Sans Symbols"/>
              <a:buChar char="◼"/>
            </a:pPr>
            <a:r>
              <a:rPr lang="en-US" sz="3900">
                <a:solidFill>
                  <a:srgbClr val="373545"/>
                </a:solidFill>
                <a:latin typeface="Gill Sans"/>
                <a:ea typeface="Gill Sans"/>
                <a:cs typeface="Gill Sans"/>
                <a:sym typeface="Gill Sans"/>
              </a:rPr>
              <a:t>Establishes an </a:t>
            </a:r>
            <a:r>
              <a:rPr lang="en-US" sz="3900">
                <a:solidFill>
                  <a:srgbClr val="373545"/>
                </a:solidFill>
                <a:latin typeface="Gill Sans"/>
                <a:ea typeface="Gill Sans"/>
                <a:cs typeface="Gill Sans"/>
                <a:sym typeface="Gill Sans"/>
              </a:rPr>
              <a:t>accountability</a:t>
            </a:r>
            <a:r>
              <a:rPr lang="en-US" sz="3900">
                <a:solidFill>
                  <a:srgbClr val="373545"/>
                </a:solidFill>
                <a:latin typeface="Gill Sans"/>
                <a:ea typeface="Gill Sans"/>
                <a:cs typeface="Gill Sans"/>
                <a:sym typeface="Gill Sans"/>
              </a:rPr>
              <a:t> process with measurable </a:t>
            </a:r>
            <a:r>
              <a:rPr lang="en-US" sz="3900">
                <a:solidFill>
                  <a:srgbClr val="373545"/>
                </a:solidFill>
                <a:latin typeface="Gill Sans"/>
                <a:ea typeface="Gill Sans"/>
                <a:cs typeface="Gill Sans"/>
                <a:sym typeface="Gill Sans"/>
              </a:rPr>
              <a:t>criteria</a:t>
            </a:r>
            <a:r>
              <a:rPr lang="en-US" sz="3900">
                <a:solidFill>
                  <a:srgbClr val="373545"/>
                </a:solidFill>
                <a:latin typeface="Gill Sans"/>
                <a:ea typeface="Gill Sans"/>
                <a:cs typeface="Gill Sans"/>
                <a:sym typeface="Gill Sans"/>
              </a:rPr>
              <a:t> and assures an annual review</a:t>
            </a:r>
            <a:endParaRPr sz="4300">
              <a:solidFill>
                <a:srgbClr val="373545"/>
              </a:solidFill>
              <a:latin typeface="Gill Sans"/>
              <a:ea typeface="Gill Sans"/>
              <a:cs typeface="Gill Sans"/>
              <a:sym typeface="Gill Sans"/>
            </a:endParaRPr>
          </a:p>
        </p:txBody>
      </p:sp>
      <p:sp>
        <p:nvSpPr>
          <p:cNvPr id="352" name="Google Shape;352;p46"/>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353" name="Google Shape;353;p46"/>
          <p:cNvSpPr txBox="1"/>
          <p:nvPr/>
        </p:nvSpPr>
        <p:spPr>
          <a:xfrm>
            <a:off x="6217600" y="2482200"/>
            <a:ext cx="5393100" cy="3281400"/>
          </a:xfrm>
          <a:prstGeom prst="rect">
            <a:avLst/>
          </a:prstGeom>
          <a:noFill/>
          <a:ln>
            <a:noFill/>
          </a:ln>
        </p:spPr>
        <p:txBody>
          <a:bodyPr anchorCtr="0" anchor="t" bIns="45700" lIns="91425" spcFirstLastPara="1" rIns="91425" wrap="square" tIns="45700">
            <a:noAutofit/>
          </a:bodyPr>
          <a:lstStyle/>
          <a:p>
            <a:pPr indent="-355600" lvl="0" marL="457200" rtl="0" algn="l">
              <a:lnSpc>
                <a:spcPct val="80000"/>
              </a:lnSpc>
              <a:spcBef>
                <a:spcPts val="36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Recommends an accountability process to the board based on the district’s strategic plan, standards, and other important factors.</a:t>
            </a:r>
            <a:endParaRPr sz="2000">
              <a:solidFill>
                <a:srgbClr val="373545"/>
              </a:solidFill>
              <a:latin typeface="Gill Sans"/>
              <a:ea typeface="Gill Sans"/>
              <a:cs typeface="Gill Sans"/>
              <a:sym typeface="Gill Sans"/>
            </a:endParaRPr>
          </a:p>
          <a:p>
            <a:pPr indent="-355600" lvl="0" marL="457200" rtl="0" algn="l">
              <a:lnSpc>
                <a:spcPct val="80000"/>
              </a:lnSpc>
              <a:spcBef>
                <a:spcPts val="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Leads an annual review of the accountability process and recommends changes based on student performance. </a:t>
            </a:r>
            <a:endParaRPr sz="2000">
              <a:solidFill>
                <a:srgbClr val="373545"/>
              </a:solidFill>
              <a:latin typeface="Gill Sans"/>
              <a:ea typeface="Gill Sans"/>
              <a:cs typeface="Gill Sans"/>
              <a:sym typeface="Gill Sans"/>
            </a:endParaRPr>
          </a:p>
          <a:p>
            <a:pPr indent="-355600" lvl="0" marL="457200" rtl="0" algn="l">
              <a:lnSpc>
                <a:spcPct val="80000"/>
              </a:lnSpc>
              <a:spcBef>
                <a:spcPts val="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Ensures data and accountability measures are used at the district/school level to set instructional priorities.</a:t>
            </a:r>
            <a:endParaRPr sz="2000">
              <a:solidFill>
                <a:srgbClr val="373545"/>
              </a:solidFill>
              <a:latin typeface="Gill Sans"/>
              <a:ea typeface="Gill Sans"/>
              <a:cs typeface="Gill Sans"/>
              <a:sym typeface="Gill Sans"/>
            </a:endParaRPr>
          </a:p>
          <a:p>
            <a:pPr indent="-355600" lvl="0" marL="457200" rtl="0" algn="l">
              <a:lnSpc>
                <a:spcPct val="80000"/>
              </a:lnSpc>
              <a:spcBef>
                <a:spcPts val="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Ensures staff evaluations are linked to accountability measures.</a:t>
            </a:r>
            <a:endParaRPr sz="2000">
              <a:solidFill>
                <a:srgbClr val="373545"/>
              </a:solidFill>
              <a:latin typeface="Gill Sans"/>
              <a:ea typeface="Gill Sans"/>
              <a:cs typeface="Gill Sans"/>
              <a:sym typeface="Gill Sans"/>
            </a:endParaRPr>
          </a:p>
          <a:p>
            <a:pPr indent="-355600" lvl="0" marL="457200" rtl="0" algn="l">
              <a:lnSpc>
                <a:spcPct val="80000"/>
              </a:lnSpc>
              <a:spcBef>
                <a:spcPts val="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Requires professional development on the accountability process.</a:t>
            </a:r>
            <a:endParaRPr sz="2000">
              <a:solidFill>
                <a:srgbClr val="373545"/>
              </a:solidFill>
              <a:latin typeface="Gill Sans"/>
              <a:ea typeface="Gill Sans"/>
              <a:cs typeface="Gill Sans"/>
              <a:sym typeface="Gill Sans"/>
            </a:endParaRPr>
          </a:p>
        </p:txBody>
      </p:sp>
      <p:sp>
        <p:nvSpPr>
          <p:cNvPr id="354" name="Google Shape;354;p46"/>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ACCOUNTABILITY</a:t>
            </a:r>
            <a:endParaRPr b="1" sz="2800">
              <a:solidFill>
                <a:srgbClr val="FFFFFF"/>
              </a:solidFill>
              <a:latin typeface="Gill Sans"/>
              <a:ea typeface="Gill Sans"/>
              <a:cs typeface="Gill Sans"/>
              <a:sym typeface="Gill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7"/>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361" name="Google Shape;361;p47"/>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361950" lvl="0" marL="457200" rtl="0" algn="l">
              <a:spcBef>
                <a:spcPts val="360"/>
              </a:spcBef>
              <a:spcAft>
                <a:spcPts val="0"/>
              </a:spcAft>
              <a:buClr>
                <a:srgbClr val="276E8E"/>
              </a:buClr>
              <a:buSzPts val="2100"/>
              <a:buFont typeface="Gill Sans"/>
              <a:buChar char="◼"/>
            </a:pPr>
            <a:r>
              <a:rPr lang="en-US" sz="2100">
                <a:solidFill>
                  <a:schemeClr val="accent1"/>
                </a:solidFill>
                <a:latin typeface="Gill Sans"/>
                <a:ea typeface="Gill Sans"/>
                <a:cs typeface="Gill Sans"/>
                <a:sym typeface="Gill Sans"/>
              </a:rPr>
              <a:t>Participates in work sessions to understand accountability measures, including data analysis and how the board, administration, and staff should use this information.</a:t>
            </a:r>
            <a:endParaRPr sz="2100">
              <a:solidFill>
                <a:schemeClr val="accent1"/>
              </a:solidFill>
              <a:latin typeface="Gill Sans"/>
              <a:ea typeface="Gill Sans"/>
              <a:cs typeface="Gill Sans"/>
              <a:sym typeface="Gill Sans"/>
            </a:endParaRPr>
          </a:p>
          <a:p>
            <a:pPr indent="-361950" lvl="0" marL="457200" rtl="0" algn="l">
              <a:spcBef>
                <a:spcPts val="0"/>
              </a:spcBef>
              <a:spcAft>
                <a:spcPts val="0"/>
              </a:spcAft>
              <a:buClr>
                <a:srgbClr val="373545"/>
              </a:buClr>
              <a:buSzPts val="2100"/>
              <a:buFont typeface="Gill Sans"/>
              <a:buChar char="◼"/>
            </a:pPr>
            <a:r>
              <a:rPr lang="en-US" sz="2100">
                <a:solidFill>
                  <a:srgbClr val="373545"/>
                </a:solidFill>
                <a:latin typeface="Gill Sans"/>
                <a:ea typeface="Gill Sans"/>
                <a:cs typeface="Gill Sans"/>
                <a:sym typeface="Gill Sans"/>
              </a:rPr>
              <a:t>Ensures that the superintendent’s evaluation includes accountability measures.</a:t>
            </a:r>
            <a:endParaRPr sz="2100">
              <a:solidFill>
                <a:srgbClr val="373545"/>
              </a:solidFill>
              <a:latin typeface="Gill Sans"/>
              <a:ea typeface="Gill Sans"/>
              <a:cs typeface="Gill Sans"/>
              <a:sym typeface="Gill Sans"/>
            </a:endParaRPr>
          </a:p>
          <a:p>
            <a:pPr indent="-361950" lvl="0" marL="457200" rtl="0" algn="l">
              <a:spcBef>
                <a:spcPts val="0"/>
              </a:spcBef>
              <a:spcAft>
                <a:spcPts val="0"/>
              </a:spcAft>
              <a:buClr>
                <a:srgbClr val="276E8E"/>
              </a:buClr>
              <a:buSzPts val="2100"/>
              <a:buFont typeface="Gill Sans"/>
              <a:buChar char="◼"/>
            </a:pPr>
            <a:r>
              <a:rPr lang="en-US" sz="2100">
                <a:solidFill>
                  <a:srgbClr val="276E8E"/>
                </a:solidFill>
                <a:latin typeface="Gill Sans"/>
                <a:ea typeface="Gill Sans"/>
                <a:cs typeface="Gill Sans"/>
                <a:sym typeface="Gill Sans"/>
              </a:rPr>
              <a:t>Recognizes and rewards teachers who consistently produce greater-than-average student growth.</a:t>
            </a:r>
            <a:endParaRPr sz="2100">
              <a:solidFill>
                <a:srgbClr val="373545"/>
              </a:solidFill>
              <a:latin typeface="Gill Sans"/>
              <a:ea typeface="Gill Sans"/>
              <a:cs typeface="Gill Sans"/>
              <a:sym typeface="Gill Sans"/>
            </a:endParaRPr>
          </a:p>
        </p:txBody>
      </p:sp>
      <p:sp>
        <p:nvSpPr>
          <p:cNvPr id="362" name="Google Shape;362;p47"/>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363" name="Google Shape;363;p47"/>
          <p:cNvSpPr txBox="1"/>
          <p:nvPr/>
        </p:nvSpPr>
        <p:spPr>
          <a:xfrm>
            <a:off x="6217600" y="2482200"/>
            <a:ext cx="5393100" cy="3281400"/>
          </a:xfrm>
          <a:prstGeom prst="rect">
            <a:avLst/>
          </a:prstGeom>
          <a:noFill/>
          <a:ln>
            <a:noFill/>
          </a:ln>
        </p:spPr>
        <p:txBody>
          <a:bodyPr anchorCtr="0" anchor="t" bIns="45700" lIns="91425" spcFirstLastPara="1" rIns="91425" wrap="square" tIns="45700">
            <a:noAutofit/>
          </a:bodyPr>
          <a:lstStyle/>
          <a:p>
            <a:pPr indent="-349250" lvl="0" marL="457200" rtl="0" algn="l">
              <a:spcBef>
                <a:spcPts val="36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Plans periodic training for the board on accountability </a:t>
            </a:r>
            <a:r>
              <a:rPr lang="en-US" sz="1900">
                <a:solidFill>
                  <a:srgbClr val="276E8E"/>
                </a:solidFill>
                <a:latin typeface="Gill Sans"/>
                <a:ea typeface="Gill Sans"/>
                <a:cs typeface="Gill Sans"/>
                <a:sym typeface="Gill Sans"/>
              </a:rPr>
              <a:t>measures</a:t>
            </a:r>
            <a:r>
              <a:rPr lang="en-US" sz="1900">
                <a:solidFill>
                  <a:srgbClr val="276E8E"/>
                </a:solidFill>
                <a:latin typeface="Gill Sans"/>
                <a:ea typeface="Gill Sans"/>
                <a:cs typeface="Gill Sans"/>
                <a:sym typeface="Gill Sans"/>
              </a:rPr>
              <a:t>, including the use and application of data.</a:t>
            </a:r>
            <a:endParaRPr sz="1900">
              <a:solidFill>
                <a:srgbClr val="276E8E"/>
              </a:solidFill>
              <a:latin typeface="Gill Sans"/>
              <a:ea typeface="Gill Sans"/>
              <a:cs typeface="Gill Sans"/>
              <a:sym typeface="Gill Sans"/>
            </a:endParaRPr>
          </a:p>
          <a:p>
            <a:pPr indent="-349250" lvl="0" marL="457200" rtl="0" algn="l">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Ensures staff training in the use of data and other accountability measures.</a:t>
            </a:r>
            <a:endParaRPr sz="1900">
              <a:solidFill>
                <a:srgbClr val="276E8E"/>
              </a:solidFill>
              <a:latin typeface="Gill Sans"/>
              <a:ea typeface="Gill Sans"/>
              <a:cs typeface="Gill Sans"/>
              <a:sym typeface="Gill Sans"/>
            </a:endParaRPr>
          </a:p>
          <a:p>
            <a:pPr indent="-349250" lvl="0" marL="457200" rtl="0" algn="l">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Works with the board to identify accountability measures to be used in the superintendent’s evaluation.</a:t>
            </a:r>
            <a:endParaRPr sz="1900">
              <a:solidFill>
                <a:srgbClr val="373545"/>
              </a:solidFill>
              <a:latin typeface="Gill Sans"/>
              <a:ea typeface="Gill Sans"/>
              <a:cs typeface="Gill Sans"/>
              <a:sym typeface="Gill Sans"/>
            </a:endParaRPr>
          </a:p>
          <a:p>
            <a:pPr indent="-349250" lvl="0" marL="457200" rtl="0" algn="l">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Identifies a program to recognize teachers who consistently produce greater-than-average gains.</a:t>
            </a:r>
            <a:endParaRPr sz="1900">
              <a:solidFill>
                <a:srgbClr val="276E8E"/>
              </a:solidFill>
              <a:latin typeface="Gill Sans"/>
              <a:ea typeface="Gill Sans"/>
              <a:cs typeface="Gill Sans"/>
              <a:sym typeface="Gill Sans"/>
            </a:endParaRPr>
          </a:p>
          <a:p>
            <a:pPr indent="-349250" lvl="0" marL="457200" rtl="0" algn="l">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Carries out the recognition program.</a:t>
            </a:r>
            <a:endParaRPr sz="1900">
              <a:solidFill>
                <a:srgbClr val="373545"/>
              </a:solidFill>
              <a:latin typeface="Gill Sans"/>
              <a:ea typeface="Gill Sans"/>
              <a:cs typeface="Gill Sans"/>
              <a:sym typeface="Gill Sans"/>
            </a:endParaRPr>
          </a:p>
        </p:txBody>
      </p:sp>
      <p:sp>
        <p:nvSpPr>
          <p:cNvPr id="364" name="Google Shape;364;p47"/>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ACCOUNTABILITY</a:t>
            </a:r>
            <a:endParaRPr b="1" sz="2800">
              <a:solidFill>
                <a:srgbClr val="FFFFFF"/>
              </a:solidFill>
              <a:latin typeface="Gill Sans"/>
              <a:ea typeface="Gill Sans"/>
              <a:cs typeface="Gill Sans"/>
              <a:sym typeface="Gill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8"/>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371" name="Google Shape;371;p48"/>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372" name="Google Shape;372;p48"/>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393700" lvl="0" marL="457200" rtl="0" algn="l">
              <a:spcBef>
                <a:spcPts val="360"/>
              </a:spcBef>
              <a:spcAft>
                <a:spcPts val="0"/>
              </a:spcAft>
              <a:buClr>
                <a:srgbClr val="373545"/>
              </a:buClr>
              <a:buSzPts val="2600"/>
              <a:buFont typeface="Gill Sans"/>
              <a:buChar char="◼"/>
            </a:pPr>
            <a:r>
              <a:rPr lang="en-US" sz="2600">
                <a:solidFill>
                  <a:srgbClr val="373545"/>
                </a:solidFill>
                <a:latin typeface="Gill Sans"/>
                <a:ea typeface="Gill Sans"/>
                <a:cs typeface="Gill Sans"/>
                <a:sym typeface="Gill Sans"/>
              </a:rPr>
              <a:t>Supports the superintendent’s recommendation for dismissal or nonrenewal of staff when warranted.</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276E8E"/>
              </a:buClr>
              <a:buSzPts val="2600"/>
              <a:buFont typeface="Gill Sans"/>
              <a:buChar char="◼"/>
            </a:pPr>
            <a:r>
              <a:rPr lang="en-US" sz="2600">
                <a:solidFill>
                  <a:srgbClr val="276E8E"/>
                </a:solidFill>
                <a:latin typeface="Gill Sans"/>
                <a:ea typeface="Gill Sans"/>
                <a:cs typeface="Gill Sans"/>
                <a:sym typeface="Gill Sans"/>
              </a:rPr>
              <a:t>Ensures effective and timely communications on the accountability system and progress.</a:t>
            </a:r>
            <a:endParaRPr sz="2600">
              <a:solidFill>
                <a:srgbClr val="276E8E"/>
              </a:solidFill>
              <a:latin typeface="Gill Sans"/>
              <a:ea typeface="Gill Sans"/>
              <a:cs typeface="Gill Sans"/>
              <a:sym typeface="Gill Sans"/>
            </a:endParaRPr>
          </a:p>
        </p:txBody>
      </p:sp>
      <p:sp>
        <p:nvSpPr>
          <p:cNvPr id="373" name="Google Shape;373;p48"/>
          <p:cNvSpPr txBox="1"/>
          <p:nvPr/>
        </p:nvSpPr>
        <p:spPr>
          <a:xfrm>
            <a:off x="6217725" y="2482200"/>
            <a:ext cx="5393100" cy="32814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360"/>
              </a:spcBef>
              <a:spcAft>
                <a:spcPts val="0"/>
              </a:spcAft>
              <a:buClr>
                <a:srgbClr val="373545"/>
              </a:buClr>
              <a:buSzPts val="1800"/>
              <a:buFont typeface="Gill Sans"/>
              <a:buChar char="◼"/>
            </a:pPr>
            <a:r>
              <a:rPr lang="en-US" sz="1800">
                <a:solidFill>
                  <a:srgbClr val="373545"/>
                </a:solidFill>
                <a:latin typeface="Gill Sans"/>
                <a:ea typeface="Gill Sans"/>
                <a:cs typeface="Gill Sans"/>
                <a:sym typeface="Gill Sans"/>
              </a:rPr>
              <a:t>Develops a process to identify staff whose students </a:t>
            </a:r>
            <a:r>
              <a:rPr lang="en-US" sz="1800">
                <a:solidFill>
                  <a:srgbClr val="373545"/>
                </a:solidFill>
                <a:latin typeface="Gill Sans"/>
                <a:ea typeface="Gill Sans"/>
                <a:cs typeface="Gill Sans"/>
                <a:sym typeface="Gill Sans"/>
              </a:rPr>
              <a:t>consistently</a:t>
            </a:r>
            <a:r>
              <a:rPr lang="en-US" sz="1800">
                <a:solidFill>
                  <a:srgbClr val="373545"/>
                </a:solidFill>
                <a:latin typeface="Gill Sans"/>
                <a:ea typeface="Gill Sans"/>
                <a:cs typeface="Gill Sans"/>
                <a:sym typeface="Gill Sans"/>
              </a:rPr>
              <a:t> fail to make expected gains.</a:t>
            </a:r>
            <a:endParaRPr sz="1800">
              <a:solidFill>
                <a:srgbClr val="373545"/>
              </a:solidFill>
              <a:latin typeface="Gill Sans"/>
              <a:ea typeface="Gill Sans"/>
              <a:cs typeface="Gill Sans"/>
              <a:sym typeface="Gill Sans"/>
            </a:endParaRPr>
          </a:p>
          <a:p>
            <a:pPr indent="-342900" lvl="0" marL="457200" rtl="0" algn="l">
              <a:lnSpc>
                <a:spcPct val="90000"/>
              </a:lnSpc>
              <a:spcBef>
                <a:spcPts val="0"/>
              </a:spcBef>
              <a:spcAft>
                <a:spcPts val="0"/>
              </a:spcAft>
              <a:buClr>
                <a:srgbClr val="276E8E"/>
              </a:buClr>
              <a:buSzPts val="1800"/>
              <a:buFont typeface="Gill Sans"/>
              <a:buChar char="◼"/>
            </a:pPr>
            <a:r>
              <a:rPr lang="en-US" sz="1800">
                <a:solidFill>
                  <a:srgbClr val="276E8E"/>
                </a:solidFill>
                <a:latin typeface="Gill Sans"/>
                <a:ea typeface="Gill Sans"/>
                <a:cs typeface="Gill Sans"/>
                <a:sym typeface="Gill Sans"/>
              </a:rPr>
              <a:t>Analyzes data and other accountability measures and presents explanations in a “user-friendly” way to the board and to the community.</a:t>
            </a:r>
            <a:endParaRPr sz="1800">
              <a:solidFill>
                <a:srgbClr val="276E8E"/>
              </a:solidFill>
              <a:latin typeface="Gill Sans"/>
              <a:ea typeface="Gill Sans"/>
              <a:cs typeface="Gill Sans"/>
              <a:sym typeface="Gill Sans"/>
            </a:endParaRPr>
          </a:p>
          <a:p>
            <a:pPr indent="-342900" lvl="0" marL="457200" rtl="0" algn="l">
              <a:lnSpc>
                <a:spcPct val="90000"/>
              </a:lnSpc>
              <a:spcBef>
                <a:spcPts val="0"/>
              </a:spcBef>
              <a:spcAft>
                <a:spcPts val="0"/>
              </a:spcAft>
              <a:buClr>
                <a:srgbClr val="276E8E"/>
              </a:buClr>
              <a:buSzPts val="1800"/>
              <a:buFont typeface="Gill Sans"/>
              <a:buChar char="◼"/>
            </a:pPr>
            <a:r>
              <a:rPr lang="en-US" sz="1800">
                <a:solidFill>
                  <a:srgbClr val="276E8E"/>
                </a:solidFill>
                <a:latin typeface="Gill Sans"/>
                <a:ea typeface="Gill Sans"/>
                <a:cs typeface="Gill Sans"/>
                <a:sym typeface="Gill Sans"/>
              </a:rPr>
              <a:t>Communicates, through the district’s communications plan, the use of and progress toward accountability measures to improve student achievement.</a:t>
            </a:r>
            <a:endParaRPr sz="1800">
              <a:solidFill>
                <a:srgbClr val="276E8E"/>
              </a:solidFill>
              <a:latin typeface="Gill Sans"/>
              <a:ea typeface="Gill Sans"/>
              <a:cs typeface="Gill Sans"/>
              <a:sym typeface="Gill Sans"/>
            </a:endParaRPr>
          </a:p>
          <a:p>
            <a:pPr indent="-342900" lvl="0" marL="457200" rtl="0" algn="l">
              <a:lnSpc>
                <a:spcPct val="90000"/>
              </a:lnSpc>
              <a:spcBef>
                <a:spcPts val="0"/>
              </a:spcBef>
              <a:spcAft>
                <a:spcPts val="0"/>
              </a:spcAft>
              <a:buClr>
                <a:srgbClr val="276E8E"/>
              </a:buClr>
              <a:buSzPts val="1800"/>
              <a:buFont typeface="Gill Sans"/>
              <a:buChar char="◼"/>
            </a:pPr>
            <a:r>
              <a:rPr lang="en-US" sz="1800">
                <a:solidFill>
                  <a:srgbClr val="276E8E"/>
                </a:solidFill>
                <a:latin typeface="Gill Sans"/>
                <a:ea typeface="Gill Sans"/>
                <a:cs typeface="Gill Sans"/>
                <a:sym typeface="Gill Sans"/>
              </a:rPr>
              <a:t>Assures an annual report is developed containing data on student achievement and district performance data related to goals and standards.</a:t>
            </a:r>
            <a:endParaRPr sz="1800">
              <a:solidFill>
                <a:srgbClr val="276E8E"/>
              </a:solidFill>
              <a:latin typeface="Gill Sans"/>
              <a:ea typeface="Gill Sans"/>
              <a:cs typeface="Gill Sans"/>
              <a:sym typeface="Gill Sans"/>
            </a:endParaRPr>
          </a:p>
        </p:txBody>
      </p:sp>
      <p:sp>
        <p:nvSpPr>
          <p:cNvPr id="374" name="Google Shape;374;p48"/>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ACCOUNTABILITY</a:t>
            </a:r>
            <a:endParaRPr b="1" sz="2800">
              <a:solidFill>
                <a:srgbClr val="FFFFFF"/>
              </a:solidFill>
              <a:latin typeface="Gill Sans"/>
              <a:ea typeface="Gill Sans"/>
              <a:cs typeface="Gill Sans"/>
              <a:sym typeface="Gill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9"/>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381" name="Google Shape;381;p49"/>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382" name="Google Shape;382;p49"/>
          <p:cNvSpPr txBox="1"/>
          <p:nvPr/>
        </p:nvSpPr>
        <p:spPr>
          <a:xfrm>
            <a:off x="581200" y="2621250"/>
            <a:ext cx="5393100" cy="3281400"/>
          </a:xfrm>
          <a:prstGeom prst="rect">
            <a:avLst/>
          </a:prstGeom>
          <a:noFill/>
          <a:ln>
            <a:noFill/>
          </a:ln>
        </p:spPr>
        <p:txBody>
          <a:bodyPr anchorCtr="0" anchor="t" bIns="45700" lIns="91425" spcFirstLastPara="1" rIns="91425" wrap="square" tIns="45700">
            <a:normAutofit/>
          </a:bodyPr>
          <a:lstStyle/>
          <a:p>
            <a:pPr indent="-393700" lvl="0" marL="457200" rtl="0" algn="l">
              <a:spcBef>
                <a:spcPts val="360"/>
              </a:spcBef>
              <a:spcAft>
                <a:spcPts val="0"/>
              </a:spcAft>
              <a:buClr>
                <a:srgbClr val="373545"/>
              </a:buClr>
              <a:buSzPts val="2600"/>
              <a:buFont typeface="Gill Sans"/>
              <a:buChar char="◼"/>
            </a:pPr>
            <a:r>
              <a:rPr lang="en-US" sz="2600">
                <a:solidFill>
                  <a:srgbClr val="373545"/>
                </a:solidFill>
                <a:latin typeface="Gill Sans"/>
                <a:ea typeface="Gill Sans"/>
                <a:cs typeface="Gill Sans"/>
                <a:sym typeface="Gill Sans"/>
              </a:rPr>
              <a:t>Ensures funding to implement accountability measures.</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276E8E"/>
              </a:buClr>
              <a:buSzPts val="2600"/>
              <a:buFont typeface="Gill Sans"/>
              <a:buChar char="◼"/>
            </a:pPr>
            <a:r>
              <a:rPr lang="en-US" sz="2600">
                <a:solidFill>
                  <a:srgbClr val="276E8E"/>
                </a:solidFill>
                <a:latin typeface="Gill Sans"/>
                <a:ea typeface="Gill Sans"/>
                <a:cs typeface="Gill Sans"/>
                <a:sym typeface="Gill Sans"/>
              </a:rPr>
              <a:t>Evaluates</a:t>
            </a:r>
            <a:r>
              <a:rPr lang="en-US" sz="2600">
                <a:solidFill>
                  <a:srgbClr val="276E8E"/>
                </a:solidFill>
                <a:latin typeface="Gill Sans"/>
                <a:ea typeface="Gill Sans"/>
                <a:cs typeface="Gill Sans"/>
                <a:sym typeface="Gill Sans"/>
              </a:rPr>
              <a:t> itself on board goals related to student achievement.</a:t>
            </a:r>
            <a:endParaRPr sz="2600">
              <a:solidFill>
                <a:srgbClr val="276E8E"/>
              </a:solidFill>
              <a:latin typeface="Gill Sans"/>
              <a:ea typeface="Gill Sans"/>
              <a:cs typeface="Gill Sans"/>
              <a:sym typeface="Gill Sans"/>
            </a:endParaRPr>
          </a:p>
          <a:p>
            <a:pPr indent="-393700" lvl="0" marL="457200" rtl="0" algn="l">
              <a:spcBef>
                <a:spcPts val="0"/>
              </a:spcBef>
              <a:spcAft>
                <a:spcPts val="0"/>
              </a:spcAft>
              <a:buClr>
                <a:srgbClr val="373545"/>
              </a:buClr>
              <a:buSzPts val="2600"/>
              <a:buFont typeface="Gill Sans"/>
              <a:buChar char="◼"/>
            </a:pPr>
            <a:r>
              <a:rPr lang="en-US" sz="2600">
                <a:solidFill>
                  <a:srgbClr val="373545"/>
                </a:solidFill>
                <a:latin typeface="Gill Sans"/>
                <a:ea typeface="Gill Sans"/>
                <a:cs typeface="Gill Sans"/>
                <a:sym typeface="Gill Sans"/>
              </a:rPr>
              <a:t>Uses student </a:t>
            </a:r>
            <a:r>
              <a:rPr lang="en-US" sz="2600">
                <a:solidFill>
                  <a:srgbClr val="373545"/>
                </a:solidFill>
                <a:latin typeface="Gill Sans"/>
                <a:ea typeface="Gill Sans"/>
                <a:cs typeface="Gill Sans"/>
                <a:sym typeface="Gill Sans"/>
              </a:rPr>
              <a:t>achievement</a:t>
            </a:r>
            <a:r>
              <a:rPr lang="en-US" sz="2600">
                <a:solidFill>
                  <a:srgbClr val="373545"/>
                </a:solidFill>
                <a:latin typeface="Gill Sans"/>
                <a:ea typeface="Gill Sans"/>
                <a:cs typeface="Gill Sans"/>
                <a:sym typeface="Gill Sans"/>
              </a:rPr>
              <a:t> results to drive decision-making.</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276E8E"/>
              </a:buClr>
              <a:buSzPts val="2600"/>
              <a:buFont typeface="Gill Sans"/>
              <a:buChar char="◼"/>
            </a:pPr>
            <a:r>
              <a:rPr lang="en-US" sz="2600">
                <a:solidFill>
                  <a:srgbClr val="276E8E"/>
                </a:solidFill>
                <a:latin typeface="Gill Sans"/>
                <a:ea typeface="Gill Sans"/>
                <a:cs typeface="Gill Sans"/>
                <a:sym typeface="Gill Sans"/>
              </a:rPr>
              <a:t>Ensures</a:t>
            </a:r>
            <a:r>
              <a:rPr lang="en-US" sz="2600">
                <a:solidFill>
                  <a:srgbClr val="276E8E"/>
                </a:solidFill>
                <a:latin typeface="Gill Sans"/>
                <a:ea typeface="Gill Sans"/>
                <a:cs typeface="Gill Sans"/>
                <a:sym typeface="Gill Sans"/>
              </a:rPr>
              <a:t> compliance with state accountability measures.</a:t>
            </a:r>
            <a:endParaRPr sz="2600">
              <a:solidFill>
                <a:srgbClr val="276E8E"/>
              </a:solidFill>
              <a:latin typeface="Gill Sans"/>
              <a:ea typeface="Gill Sans"/>
              <a:cs typeface="Gill Sans"/>
              <a:sym typeface="Gill Sans"/>
            </a:endParaRPr>
          </a:p>
        </p:txBody>
      </p:sp>
      <p:sp>
        <p:nvSpPr>
          <p:cNvPr id="383" name="Google Shape;383;p49"/>
          <p:cNvSpPr txBox="1"/>
          <p:nvPr/>
        </p:nvSpPr>
        <p:spPr>
          <a:xfrm>
            <a:off x="6217725" y="2482200"/>
            <a:ext cx="5393100" cy="3281400"/>
          </a:xfrm>
          <a:prstGeom prst="rect">
            <a:avLst/>
          </a:prstGeom>
          <a:noFill/>
          <a:ln>
            <a:noFill/>
          </a:ln>
        </p:spPr>
        <p:txBody>
          <a:bodyPr anchorCtr="0" anchor="t" bIns="45700" lIns="91425" spcFirstLastPara="1" rIns="91425" wrap="square" tIns="45700">
            <a:noAutofit/>
          </a:bodyPr>
          <a:lstStyle/>
          <a:p>
            <a:pPr indent="-349250" lvl="0" marL="457200" rtl="0" algn="l">
              <a:lnSpc>
                <a:spcPct val="90000"/>
              </a:lnSpc>
              <a:spcBef>
                <a:spcPts val="36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Presents budget recommendations and rationale to the board.</a:t>
            </a:r>
            <a:endParaRPr sz="1900">
              <a:solidFill>
                <a:srgbClr val="373545"/>
              </a:solidFill>
              <a:latin typeface="Gill Sans"/>
              <a:ea typeface="Gill Sans"/>
              <a:cs typeface="Gill Sans"/>
              <a:sym typeface="Gill Sans"/>
            </a:endParaRPr>
          </a:p>
          <a:p>
            <a:pPr indent="-349250" lvl="0" marL="457200" rtl="0" algn="l">
              <a:lnSpc>
                <a:spcPct val="90000"/>
              </a:lnSpc>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Works with the board to develop its evaluation process.</a:t>
            </a:r>
            <a:endParaRPr sz="1900">
              <a:solidFill>
                <a:srgbClr val="276E8E"/>
              </a:solidFill>
              <a:latin typeface="Gill Sans"/>
              <a:ea typeface="Gill Sans"/>
              <a:cs typeface="Gill Sans"/>
              <a:sym typeface="Gill Sans"/>
            </a:endParaRPr>
          </a:p>
          <a:p>
            <a:pPr indent="-349250" lvl="0" marL="457200" rtl="0" algn="l">
              <a:lnSpc>
                <a:spcPct val="90000"/>
              </a:lnSpc>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Reports all information related to improved student achievement and makes recommendations for needed changes.</a:t>
            </a:r>
            <a:endParaRPr sz="1900">
              <a:solidFill>
                <a:srgbClr val="373545"/>
              </a:solidFill>
              <a:latin typeface="Gill Sans"/>
              <a:ea typeface="Gill Sans"/>
              <a:cs typeface="Gill Sans"/>
              <a:sym typeface="Gill Sans"/>
            </a:endParaRPr>
          </a:p>
          <a:p>
            <a:pPr indent="-349250" lvl="0" marL="457200" rtl="0" algn="l">
              <a:lnSpc>
                <a:spcPct val="90000"/>
              </a:lnSpc>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Makes the board aware of any state-mandated reporting requirements for student learning.</a:t>
            </a:r>
            <a:endParaRPr sz="1900">
              <a:solidFill>
                <a:srgbClr val="276E8E"/>
              </a:solidFill>
              <a:latin typeface="Gill Sans"/>
              <a:ea typeface="Gill Sans"/>
              <a:cs typeface="Gill Sans"/>
              <a:sym typeface="Gill Sans"/>
            </a:endParaRPr>
          </a:p>
          <a:p>
            <a:pPr indent="-349250" lvl="0" marL="457200" rtl="0" algn="l">
              <a:lnSpc>
                <a:spcPct val="90000"/>
              </a:lnSpc>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Ensures adherence at district and school levels.</a:t>
            </a:r>
            <a:endParaRPr sz="1900">
              <a:solidFill>
                <a:srgbClr val="276E8E"/>
              </a:solidFill>
              <a:latin typeface="Gill Sans"/>
              <a:ea typeface="Gill Sans"/>
              <a:cs typeface="Gill Sans"/>
              <a:sym typeface="Gill Sans"/>
            </a:endParaRPr>
          </a:p>
          <a:p>
            <a:pPr indent="-349250" lvl="0" marL="457200" rtl="0" algn="l">
              <a:lnSpc>
                <a:spcPct val="90000"/>
              </a:lnSpc>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Shares data concerning state mandates with the board.</a:t>
            </a:r>
            <a:endParaRPr sz="1900">
              <a:solidFill>
                <a:srgbClr val="276E8E"/>
              </a:solidFill>
              <a:latin typeface="Gill Sans"/>
              <a:ea typeface="Gill Sans"/>
              <a:cs typeface="Gill Sans"/>
              <a:sym typeface="Gill Sans"/>
            </a:endParaRPr>
          </a:p>
        </p:txBody>
      </p:sp>
      <p:sp>
        <p:nvSpPr>
          <p:cNvPr id="384" name="Google Shape;384;p49"/>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ACCOUNTABILITY</a:t>
            </a:r>
            <a:endParaRPr b="1" sz="2800">
              <a:solidFill>
                <a:srgbClr val="FFFFFF"/>
              </a:solidFill>
              <a:latin typeface="Gill Sans"/>
              <a:ea typeface="Gill Sans"/>
              <a:cs typeface="Gill Sans"/>
              <a:sym typeface="Gill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0"/>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391" name="Google Shape;391;p50"/>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392" name="Google Shape;392;p50"/>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419100" lvl="0" marL="457200" rtl="0" algn="l">
              <a:spcBef>
                <a:spcPts val="360"/>
              </a:spcBef>
              <a:spcAft>
                <a:spcPts val="0"/>
              </a:spcAft>
              <a:buClr>
                <a:srgbClr val="373545"/>
              </a:buClr>
              <a:buSzPts val="3000"/>
              <a:buFont typeface="Gill Sans"/>
              <a:buChar char="◼"/>
            </a:pPr>
            <a:r>
              <a:rPr lang="en-US" sz="3000">
                <a:solidFill>
                  <a:srgbClr val="373545"/>
                </a:solidFill>
                <a:latin typeface="Gill Sans"/>
                <a:ea typeface="Gill Sans"/>
                <a:cs typeface="Gill Sans"/>
                <a:sym typeface="Gill Sans"/>
              </a:rPr>
              <a:t>Ensures that parents receive annual, personalized data on their child’s achievement.</a:t>
            </a:r>
            <a:endParaRPr sz="3000">
              <a:solidFill>
                <a:srgbClr val="373545"/>
              </a:solidFill>
              <a:latin typeface="Gill Sans"/>
              <a:ea typeface="Gill Sans"/>
              <a:cs typeface="Gill Sans"/>
              <a:sym typeface="Gill Sans"/>
            </a:endParaRPr>
          </a:p>
          <a:p>
            <a:pPr indent="-419100" lvl="0" marL="457200" rtl="0" algn="l">
              <a:spcBef>
                <a:spcPts val="0"/>
              </a:spcBef>
              <a:spcAft>
                <a:spcPts val="0"/>
              </a:spcAft>
              <a:buClr>
                <a:srgbClr val="276E8E"/>
              </a:buClr>
              <a:buSzPts val="3000"/>
              <a:buFont typeface="Gill Sans"/>
              <a:buChar char="◼"/>
            </a:pPr>
            <a:r>
              <a:rPr lang="en-US" sz="3000">
                <a:solidFill>
                  <a:srgbClr val="276E8E"/>
                </a:solidFill>
                <a:latin typeface="Gill Sans"/>
                <a:ea typeface="Gill Sans"/>
                <a:cs typeface="Gill Sans"/>
                <a:sym typeface="Gill Sans"/>
              </a:rPr>
              <a:t>Approves standards for student learning that reflect community expectations.</a:t>
            </a:r>
            <a:endParaRPr sz="3000">
              <a:solidFill>
                <a:srgbClr val="276E8E"/>
              </a:solidFill>
              <a:latin typeface="Gill Sans"/>
              <a:ea typeface="Gill Sans"/>
              <a:cs typeface="Gill Sans"/>
              <a:sym typeface="Gill Sans"/>
            </a:endParaRPr>
          </a:p>
          <a:p>
            <a:pPr indent="0" lvl="0" marL="457200" rtl="0" algn="l">
              <a:spcBef>
                <a:spcPts val="600"/>
              </a:spcBef>
              <a:spcAft>
                <a:spcPts val="600"/>
              </a:spcAft>
              <a:buNone/>
            </a:pPr>
            <a:r>
              <a:t/>
            </a:r>
            <a:endParaRPr sz="3000">
              <a:solidFill>
                <a:srgbClr val="276E8E"/>
              </a:solidFill>
              <a:latin typeface="Gill Sans"/>
              <a:ea typeface="Gill Sans"/>
              <a:cs typeface="Gill Sans"/>
              <a:sym typeface="Gill Sans"/>
            </a:endParaRPr>
          </a:p>
        </p:txBody>
      </p:sp>
      <p:sp>
        <p:nvSpPr>
          <p:cNvPr id="393" name="Google Shape;393;p50"/>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49250" lvl="0" marL="457200" rtl="0" algn="l">
              <a:lnSpc>
                <a:spcPct val="90000"/>
              </a:lnSpc>
              <a:spcBef>
                <a:spcPts val="36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Develops a system for providing parents with cumulative data that clearly traces individual progress from year to year and shows progress in comparison with district standards.</a:t>
            </a:r>
            <a:endParaRPr sz="1900">
              <a:solidFill>
                <a:srgbClr val="373545"/>
              </a:solidFill>
              <a:latin typeface="Gill Sans"/>
              <a:ea typeface="Gill Sans"/>
              <a:cs typeface="Gill Sans"/>
              <a:sym typeface="Gill Sans"/>
            </a:endParaRPr>
          </a:p>
          <a:p>
            <a:pPr indent="-349250" lvl="0" marL="457200" rtl="0" algn="l">
              <a:lnSpc>
                <a:spcPct val="90000"/>
              </a:lnSpc>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Ensures a system to provide parents whose students struggle with information on district </a:t>
            </a:r>
            <a:r>
              <a:rPr lang="en-US" sz="1900">
                <a:solidFill>
                  <a:srgbClr val="373545"/>
                </a:solidFill>
                <a:latin typeface="Gill Sans"/>
                <a:ea typeface="Gill Sans"/>
                <a:cs typeface="Gill Sans"/>
                <a:sym typeface="Gill Sans"/>
              </a:rPr>
              <a:t>resources and available alternatives to help their student meet district standards.</a:t>
            </a:r>
            <a:endParaRPr sz="1900">
              <a:solidFill>
                <a:srgbClr val="373545"/>
              </a:solidFill>
              <a:latin typeface="Gill Sans"/>
              <a:ea typeface="Gill Sans"/>
              <a:cs typeface="Gill Sans"/>
              <a:sym typeface="Gill Sans"/>
            </a:endParaRPr>
          </a:p>
          <a:p>
            <a:pPr indent="-349250" lvl="0" marL="457200" rtl="0" algn="l">
              <a:lnSpc>
                <a:spcPct val="90000"/>
              </a:lnSpc>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Develops a system for providing parents with cumulative data that clearly trace individual progress from year to year and show progress in comparison with district standards.</a:t>
            </a:r>
            <a:endParaRPr sz="1900">
              <a:solidFill>
                <a:srgbClr val="276E8E"/>
              </a:solidFill>
              <a:latin typeface="Gill Sans"/>
              <a:ea typeface="Gill Sans"/>
              <a:cs typeface="Gill Sans"/>
              <a:sym typeface="Gill Sans"/>
            </a:endParaRPr>
          </a:p>
        </p:txBody>
      </p:sp>
      <p:sp>
        <p:nvSpPr>
          <p:cNvPr id="394" name="Google Shape;394;p50"/>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ACCOUNTABILITY</a:t>
            </a:r>
            <a:endParaRPr b="1" sz="2800">
              <a:solidFill>
                <a:srgbClr val="FFFFFF"/>
              </a:solidFill>
              <a:latin typeface="Gill Sans"/>
              <a:ea typeface="Gill Sans"/>
              <a:cs typeface="Gill Sans"/>
              <a:sym typeface="Gill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1"/>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401" name="Google Shape;401;p51"/>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402" name="Google Shape;402;p51"/>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406400" lvl="0" marL="457200" rtl="0" algn="l">
              <a:spcBef>
                <a:spcPts val="360"/>
              </a:spcBef>
              <a:spcAft>
                <a:spcPts val="0"/>
              </a:spcAft>
              <a:buClr>
                <a:srgbClr val="373545"/>
              </a:buClr>
              <a:buSzPts val="2800"/>
              <a:buFont typeface="Gill Sans"/>
              <a:buChar char="◼"/>
            </a:pPr>
            <a:r>
              <a:rPr lang="en-US" sz="2800">
                <a:solidFill>
                  <a:srgbClr val="373545"/>
                </a:solidFill>
                <a:latin typeface="Gill Sans"/>
                <a:ea typeface="Gill Sans"/>
                <a:cs typeface="Gill Sans"/>
                <a:sym typeface="Gill Sans"/>
              </a:rPr>
              <a:t>Ensures that curriculum, instruction, and assessments are aligned with student learning standards.</a:t>
            </a:r>
            <a:endParaRPr sz="2800">
              <a:solidFill>
                <a:srgbClr val="373545"/>
              </a:solidFill>
              <a:latin typeface="Gill Sans"/>
              <a:ea typeface="Gill Sans"/>
              <a:cs typeface="Gill Sans"/>
              <a:sym typeface="Gill Sans"/>
            </a:endParaRPr>
          </a:p>
          <a:p>
            <a:pPr indent="-406400" lvl="0" marL="457200" rtl="0" algn="l">
              <a:spcBef>
                <a:spcPts val="0"/>
              </a:spcBef>
              <a:spcAft>
                <a:spcPts val="0"/>
              </a:spcAft>
              <a:buClr>
                <a:srgbClr val="276E8E"/>
              </a:buClr>
              <a:buSzPts val="2800"/>
              <a:buFont typeface="Gill Sans"/>
              <a:buChar char="◼"/>
            </a:pPr>
            <a:r>
              <a:rPr lang="en-US" sz="2800">
                <a:solidFill>
                  <a:srgbClr val="276E8E"/>
                </a:solidFill>
                <a:latin typeface="Gill Sans"/>
                <a:ea typeface="Gill Sans"/>
                <a:cs typeface="Gill Sans"/>
                <a:sym typeface="Gill Sans"/>
              </a:rPr>
              <a:t>Adopts policies to support standards and student learning goals.</a:t>
            </a:r>
            <a:endParaRPr sz="2800">
              <a:solidFill>
                <a:srgbClr val="276E8E"/>
              </a:solidFill>
              <a:latin typeface="Gill Sans"/>
              <a:ea typeface="Gill Sans"/>
              <a:cs typeface="Gill Sans"/>
              <a:sym typeface="Gill Sans"/>
            </a:endParaRPr>
          </a:p>
          <a:p>
            <a:pPr indent="0" lvl="0" marL="457200" rtl="0" algn="l">
              <a:spcBef>
                <a:spcPts val="600"/>
              </a:spcBef>
              <a:spcAft>
                <a:spcPts val="600"/>
              </a:spcAft>
              <a:buNone/>
            </a:pPr>
            <a:r>
              <a:t/>
            </a:r>
            <a:endParaRPr sz="2800">
              <a:solidFill>
                <a:srgbClr val="276E8E"/>
              </a:solidFill>
              <a:latin typeface="Gill Sans"/>
              <a:ea typeface="Gill Sans"/>
              <a:cs typeface="Gill Sans"/>
              <a:sym typeface="Gill Sans"/>
            </a:endParaRPr>
          </a:p>
        </p:txBody>
      </p:sp>
      <p:sp>
        <p:nvSpPr>
          <p:cNvPr id="403" name="Google Shape;403;p51"/>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49250" lvl="0" marL="457200" rtl="0" algn="l">
              <a:spcBef>
                <a:spcPts val="36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Recommends </a:t>
            </a:r>
            <a:r>
              <a:rPr lang="en-US" sz="1900">
                <a:solidFill>
                  <a:srgbClr val="373545"/>
                </a:solidFill>
                <a:latin typeface="Gill Sans"/>
                <a:ea typeface="Gill Sans"/>
                <a:cs typeface="Gill Sans"/>
                <a:sym typeface="Gill Sans"/>
              </a:rPr>
              <a:t>standards for student learning based on state standards.</a:t>
            </a:r>
            <a:endParaRPr sz="1900">
              <a:solidFill>
                <a:srgbClr val="373545"/>
              </a:solidFill>
              <a:latin typeface="Gill Sans"/>
              <a:ea typeface="Gill Sans"/>
              <a:cs typeface="Gill Sans"/>
              <a:sym typeface="Gill Sans"/>
            </a:endParaRPr>
          </a:p>
          <a:p>
            <a:pPr indent="-349250" lvl="0" marL="457200" rtl="0" algn="l">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Recommends changes as needed.</a:t>
            </a:r>
            <a:endParaRPr sz="1900">
              <a:solidFill>
                <a:srgbClr val="373545"/>
              </a:solidFill>
              <a:latin typeface="Gill Sans"/>
              <a:ea typeface="Gill Sans"/>
              <a:cs typeface="Gill Sans"/>
              <a:sym typeface="Gill Sans"/>
            </a:endParaRPr>
          </a:p>
          <a:p>
            <a:pPr indent="-349250" lvl="0" marL="457200" rtl="0" algn="l">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Implements alignment of curriculum, instruction, and assessments with student standards.</a:t>
            </a:r>
            <a:endParaRPr sz="1900">
              <a:solidFill>
                <a:srgbClr val="373545"/>
              </a:solidFill>
              <a:latin typeface="Gill Sans"/>
              <a:ea typeface="Gill Sans"/>
              <a:cs typeface="Gill Sans"/>
              <a:sym typeface="Gill Sans"/>
            </a:endParaRPr>
          </a:p>
          <a:p>
            <a:pPr indent="-349250" lvl="0" marL="457200" rtl="0" algn="l">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Recommends policies needed to support standards.</a:t>
            </a:r>
            <a:endParaRPr sz="1900">
              <a:solidFill>
                <a:srgbClr val="276E8E"/>
              </a:solidFill>
              <a:latin typeface="Gill Sans"/>
              <a:ea typeface="Gill Sans"/>
              <a:cs typeface="Gill Sans"/>
              <a:sym typeface="Gill Sans"/>
            </a:endParaRPr>
          </a:p>
          <a:p>
            <a:pPr indent="-349250" lvl="0" marL="457200" rtl="0" algn="l">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Conducts periodic review with the board to identify additional policies or review existing ones.</a:t>
            </a:r>
            <a:endParaRPr sz="1900">
              <a:solidFill>
                <a:srgbClr val="276E8E"/>
              </a:solidFill>
              <a:latin typeface="Gill Sans"/>
              <a:ea typeface="Gill Sans"/>
              <a:cs typeface="Gill Sans"/>
              <a:sym typeface="Gill Sans"/>
            </a:endParaRPr>
          </a:p>
        </p:txBody>
      </p:sp>
      <p:sp>
        <p:nvSpPr>
          <p:cNvPr id="404" name="Google Shape;404;p51"/>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ACCOUNTABILITY</a:t>
            </a:r>
            <a:endParaRPr b="1" sz="2800">
              <a:solidFill>
                <a:srgbClr val="FFFFFF"/>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US"/>
              <a:t>WHY DO WE SERVE?</a:t>
            </a:r>
            <a:endParaRPr sz="3600"/>
          </a:p>
        </p:txBody>
      </p:sp>
      <p:sp>
        <p:nvSpPr>
          <p:cNvPr id="119" name="Google Shape;119;p16"/>
          <p:cNvSpPr txBox="1"/>
          <p:nvPr/>
        </p:nvSpPr>
        <p:spPr>
          <a:xfrm>
            <a:off x="581192" y="2180496"/>
            <a:ext cx="11029500" cy="3678300"/>
          </a:xfrm>
          <a:prstGeom prst="rect">
            <a:avLst/>
          </a:prstGeom>
          <a:noFill/>
          <a:ln>
            <a:noFill/>
          </a:ln>
        </p:spPr>
        <p:txBody>
          <a:bodyPr anchorCtr="0" anchor="t" bIns="45700" lIns="91425" spcFirstLastPara="1" rIns="91425" wrap="square" tIns="45700">
            <a:noAutofit/>
          </a:bodyPr>
          <a:lstStyle/>
          <a:p>
            <a:pPr indent="-488950" lvl="0" marL="457200" rtl="0" algn="l">
              <a:lnSpc>
                <a:spcPct val="115000"/>
              </a:lnSpc>
              <a:spcBef>
                <a:spcPts val="0"/>
              </a:spcBef>
              <a:spcAft>
                <a:spcPts val="0"/>
              </a:spcAft>
              <a:buClr>
                <a:srgbClr val="000000"/>
              </a:buClr>
              <a:buSzPts val="4100"/>
              <a:buFont typeface="Gill Sans"/>
              <a:buChar char="■"/>
            </a:pPr>
            <a:r>
              <a:rPr lang="en-US" sz="4100">
                <a:latin typeface="Gill Sans"/>
                <a:ea typeface="Gill Sans"/>
                <a:cs typeface="Gill Sans"/>
                <a:sym typeface="Gill Sans"/>
              </a:rPr>
              <a:t>Why did you want to serve on the Board of Education?</a:t>
            </a:r>
            <a:endParaRPr sz="4100">
              <a:solidFill>
                <a:srgbClr val="000000"/>
              </a:solidFill>
              <a:latin typeface="Gill Sans"/>
              <a:ea typeface="Gill Sans"/>
              <a:cs typeface="Gill Sans"/>
              <a:sym typeface="Gill Sans"/>
            </a:endParaRPr>
          </a:p>
          <a:p>
            <a:pPr indent="0" lvl="0" marL="457200" rtl="0" algn="l">
              <a:lnSpc>
                <a:spcPct val="115000"/>
              </a:lnSpc>
              <a:spcBef>
                <a:spcPts val="0"/>
              </a:spcBef>
              <a:spcAft>
                <a:spcPts val="0"/>
              </a:spcAft>
              <a:buNone/>
            </a:pPr>
            <a:r>
              <a:t/>
            </a:r>
            <a:endParaRPr sz="4100">
              <a:solidFill>
                <a:srgbClr val="000000"/>
              </a:solidFill>
              <a:latin typeface="Gill Sans"/>
              <a:ea typeface="Gill Sans"/>
              <a:cs typeface="Gill Sans"/>
              <a:sym typeface="Gill Sans"/>
            </a:endParaRPr>
          </a:p>
          <a:p>
            <a:pPr indent="-488950" lvl="0" marL="457200" rtl="0" algn="l">
              <a:lnSpc>
                <a:spcPct val="115000"/>
              </a:lnSpc>
              <a:spcBef>
                <a:spcPts val="0"/>
              </a:spcBef>
              <a:spcAft>
                <a:spcPts val="0"/>
              </a:spcAft>
              <a:buClr>
                <a:srgbClr val="000000"/>
              </a:buClr>
              <a:buSzPts val="4100"/>
              <a:buFont typeface="Gill Sans"/>
              <a:buChar char="■"/>
            </a:pPr>
            <a:r>
              <a:rPr lang="en-US" sz="4100">
                <a:latin typeface="Gill Sans"/>
                <a:ea typeface="Gill Sans"/>
                <a:cs typeface="Gill Sans"/>
                <a:sym typeface="Gill Sans"/>
              </a:rPr>
              <a:t>What do you see as the Role of the Board of Education?</a:t>
            </a:r>
            <a:endParaRPr sz="4100">
              <a:solidFill>
                <a:srgbClr val="373545"/>
              </a:solidFill>
              <a:latin typeface="Gill Sans"/>
              <a:ea typeface="Gill Sans"/>
              <a:cs typeface="Gill Sans"/>
              <a:sym typeface="Gill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2"/>
          <p:cNvSpPr txBox="1"/>
          <p:nvPr/>
        </p:nvSpPr>
        <p:spPr>
          <a:xfrm>
            <a:off x="447816" y="601200"/>
            <a:ext cx="11292900" cy="4204800"/>
          </a:xfrm>
          <a:prstGeom prst="rect">
            <a:avLst/>
          </a:prstGeom>
          <a:noFill/>
          <a:ln>
            <a:noFill/>
          </a:ln>
        </p:spPr>
        <p:txBody>
          <a:bodyPr anchorCtr="0" anchor="ctr" bIns="45700" lIns="91425" spcFirstLastPara="1" rIns="91425" wrap="square" tIns="45700">
            <a:normAutofit/>
          </a:bodyPr>
          <a:lstStyle/>
          <a:p>
            <a:pPr indent="0" lvl="0" marL="0" rtl="0" algn="ctr">
              <a:spcBef>
                <a:spcPts val="360"/>
              </a:spcBef>
              <a:spcAft>
                <a:spcPts val="600"/>
              </a:spcAft>
              <a:buNone/>
            </a:pPr>
            <a:r>
              <a:rPr lang="en-US" sz="6300">
                <a:solidFill>
                  <a:srgbClr val="373545"/>
                </a:solidFill>
                <a:latin typeface="Gill Sans"/>
                <a:ea typeface="Gill Sans"/>
                <a:cs typeface="Gill Sans"/>
                <a:sym typeface="Gill Sans"/>
              </a:rPr>
              <a:t>SCENARIOS</a:t>
            </a:r>
            <a:endParaRPr sz="6300">
              <a:solidFill>
                <a:srgbClr val="373545"/>
              </a:solidFill>
              <a:latin typeface="Gill Sans"/>
              <a:ea typeface="Gill Sans"/>
              <a:cs typeface="Gill Sans"/>
              <a:sym typeface="Gill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3"/>
          <p:cNvSpPr txBox="1"/>
          <p:nvPr/>
        </p:nvSpPr>
        <p:spPr>
          <a:xfrm>
            <a:off x="447825" y="601200"/>
            <a:ext cx="11292900" cy="50331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115000"/>
              </a:lnSpc>
              <a:spcBef>
                <a:spcPts val="2000"/>
              </a:spcBef>
              <a:spcAft>
                <a:spcPts val="0"/>
              </a:spcAft>
              <a:buNone/>
            </a:pPr>
            <a:r>
              <a:rPr lang="en-US" sz="2700">
                <a:solidFill>
                  <a:srgbClr val="373545"/>
                </a:solidFill>
                <a:latin typeface="Gill Sans"/>
                <a:ea typeface="Gill Sans"/>
                <a:cs typeface="Gill Sans"/>
                <a:sym typeface="Gill Sans"/>
              </a:rPr>
              <a:t>A) </a:t>
            </a:r>
            <a:r>
              <a:rPr lang="en-US" sz="2800">
                <a:solidFill>
                  <a:schemeClr val="dk2"/>
                </a:solidFill>
                <a:latin typeface="Gill Sans"/>
                <a:ea typeface="Gill Sans"/>
                <a:cs typeface="Gill Sans"/>
                <a:sym typeface="Gill Sans"/>
              </a:rPr>
              <a:t>A veteran teacher is upset about her low evaluation and speaks to the superintendent. Despite arguing a teacher’s evaluation should not be tied to student achievement, the superintendent upholds the decision. Believing the superintendent is treating her unfairly she reaches out to a few board members who agree to intervene.</a:t>
            </a:r>
            <a:endParaRPr sz="2800">
              <a:solidFill>
                <a:srgbClr val="373545"/>
              </a:solidFill>
              <a:latin typeface="Gill Sans"/>
              <a:ea typeface="Gill Sans"/>
              <a:cs typeface="Gill Sans"/>
              <a:sym typeface="Gill Sans"/>
            </a:endParaRPr>
          </a:p>
          <a:p>
            <a:pPr indent="0" lvl="0" marL="0" rtl="0" algn="l">
              <a:lnSpc>
                <a:spcPct val="115000"/>
              </a:lnSpc>
              <a:spcBef>
                <a:spcPts val="2000"/>
              </a:spcBef>
              <a:spcAft>
                <a:spcPts val="0"/>
              </a:spcAft>
              <a:buNone/>
            </a:pPr>
            <a:r>
              <a:t/>
            </a:r>
            <a:endParaRPr sz="1200">
              <a:solidFill>
                <a:srgbClr val="373545"/>
              </a:solidFill>
              <a:latin typeface="Gill Sans"/>
              <a:ea typeface="Gill Sans"/>
              <a:cs typeface="Gill Sans"/>
              <a:sym typeface="Gill Sans"/>
            </a:endParaRPr>
          </a:p>
          <a:p>
            <a:pPr indent="0" lvl="0" marL="0" rtl="0" algn="l">
              <a:lnSpc>
                <a:spcPct val="115000"/>
              </a:lnSpc>
              <a:spcBef>
                <a:spcPts val="2000"/>
              </a:spcBef>
              <a:spcAft>
                <a:spcPts val="0"/>
              </a:spcAft>
              <a:buNone/>
            </a:pPr>
            <a:r>
              <a:rPr lang="en-US" sz="2700">
                <a:solidFill>
                  <a:srgbClr val="373545"/>
                </a:solidFill>
                <a:latin typeface="Gill Sans"/>
                <a:ea typeface="Gill Sans"/>
                <a:cs typeface="Gill Sans"/>
                <a:sym typeface="Gill Sans"/>
              </a:rPr>
              <a:t>B) The board has created additional standards for student learning based upon the state standards and has asked the superintendent to include these in the standards they will </a:t>
            </a:r>
            <a:r>
              <a:rPr lang="en-US" sz="2700">
                <a:solidFill>
                  <a:srgbClr val="373545"/>
                </a:solidFill>
                <a:latin typeface="Gill Sans"/>
                <a:ea typeface="Gill Sans"/>
                <a:cs typeface="Gill Sans"/>
                <a:sym typeface="Gill Sans"/>
              </a:rPr>
              <a:t>recommend</a:t>
            </a:r>
            <a:r>
              <a:rPr lang="en-US" sz="2700">
                <a:solidFill>
                  <a:srgbClr val="373545"/>
                </a:solidFill>
                <a:latin typeface="Gill Sans"/>
                <a:ea typeface="Gill Sans"/>
                <a:cs typeface="Gill Sans"/>
                <a:sym typeface="Gill Sans"/>
              </a:rPr>
              <a:t> to the board.</a:t>
            </a:r>
            <a:endParaRPr sz="2800">
              <a:solidFill>
                <a:srgbClr val="373545"/>
              </a:solidFill>
              <a:latin typeface="Gill Sans"/>
              <a:ea typeface="Gill Sans"/>
              <a:cs typeface="Gill Sans"/>
              <a:sym typeface="Gill Sans"/>
            </a:endParaRPr>
          </a:p>
          <a:p>
            <a:pPr indent="0" lvl="0" marL="0" rtl="0" algn="l">
              <a:spcBef>
                <a:spcPts val="360"/>
              </a:spcBef>
              <a:spcAft>
                <a:spcPts val="0"/>
              </a:spcAft>
              <a:buNone/>
            </a:pPr>
            <a:r>
              <a:t/>
            </a:r>
            <a:endParaRPr sz="2400">
              <a:solidFill>
                <a:srgbClr val="373545"/>
              </a:solidFill>
              <a:latin typeface="Gill Sans"/>
              <a:ea typeface="Gill Sans"/>
              <a:cs typeface="Gill Sans"/>
              <a:sym typeface="Gill Sans"/>
            </a:endParaRPr>
          </a:p>
          <a:p>
            <a:pPr indent="0" lvl="0" marL="0" rtl="0" algn="l">
              <a:spcBef>
                <a:spcPts val="600"/>
              </a:spcBef>
              <a:spcAft>
                <a:spcPts val="600"/>
              </a:spcAft>
              <a:buNone/>
            </a:pPr>
            <a:r>
              <a:rPr lang="en-US" sz="2400">
                <a:solidFill>
                  <a:srgbClr val="276E8E"/>
                </a:solidFill>
                <a:latin typeface="Gill Sans"/>
                <a:ea typeface="Gill Sans"/>
                <a:cs typeface="Gill Sans"/>
                <a:sym typeface="Gill Sans"/>
              </a:rPr>
              <a:t>Is this oversight (focused on the management system)?  Or overstepping (focused on individual actions or micromanaging)?</a:t>
            </a:r>
            <a:endParaRPr sz="2400">
              <a:solidFill>
                <a:srgbClr val="276E8E"/>
              </a:solidFill>
              <a:latin typeface="Gill Sans"/>
              <a:ea typeface="Gill Sans"/>
              <a:cs typeface="Gill Sans"/>
              <a:sym typeface="Gill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4"/>
          <p:cNvSpPr txBox="1"/>
          <p:nvPr/>
        </p:nvSpPr>
        <p:spPr>
          <a:xfrm>
            <a:off x="447825" y="601200"/>
            <a:ext cx="11292900" cy="5033100"/>
          </a:xfrm>
          <a:prstGeom prst="rect">
            <a:avLst/>
          </a:prstGeom>
          <a:noFill/>
          <a:ln>
            <a:noFill/>
          </a:ln>
        </p:spPr>
        <p:txBody>
          <a:bodyPr anchorCtr="0" anchor="ctr" bIns="45700" lIns="91425" spcFirstLastPara="1" rIns="91425" wrap="square" tIns="45700">
            <a:normAutofit/>
          </a:bodyPr>
          <a:lstStyle/>
          <a:p>
            <a:pPr indent="0" lvl="0" marL="457200" rtl="0" algn="ctr">
              <a:lnSpc>
                <a:spcPct val="115000"/>
              </a:lnSpc>
              <a:spcBef>
                <a:spcPts val="2000"/>
              </a:spcBef>
              <a:spcAft>
                <a:spcPts val="0"/>
              </a:spcAft>
              <a:buNone/>
            </a:pPr>
            <a:r>
              <a:rPr b="1" lang="en-US" sz="3200">
                <a:solidFill>
                  <a:srgbClr val="373545"/>
                </a:solidFill>
                <a:latin typeface="Gill Sans"/>
                <a:ea typeface="Gill Sans"/>
                <a:cs typeface="Gill Sans"/>
                <a:sym typeface="Gill Sans"/>
              </a:rPr>
              <a:t>Questions to Ask Yourself...</a:t>
            </a:r>
            <a:endParaRPr b="1" sz="3200">
              <a:solidFill>
                <a:srgbClr val="373545"/>
              </a:solidFill>
              <a:latin typeface="Gill Sans"/>
              <a:ea typeface="Gill Sans"/>
              <a:cs typeface="Gill Sans"/>
              <a:sym typeface="Gill Sans"/>
            </a:endParaRPr>
          </a:p>
          <a:p>
            <a:pPr indent="-333756" lvl="0" marL="457200" rtl="0" algn="l">
              <a:lnSpc>
                <a:spcPct val="115000"/>
              </a:lnSpc>
              <a:spcBef>
                <a:spcPts val="200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Am I acting within policies established by the board?</a:t>
            </a:r>
            <a:endParaRPr sz="2900">
              <a:solidFill>
                <a:srgbClr val="373545"/>
              </a:solidFill>
              <a:latin typeface="Gill Sans"/>
              <a:ea typeface="Gill Sans"/>
              <a:cs typeface="Gill Sans"/>
              <a:sym typeface="Gill Sans"/>
            </a:endParaRPr>
          </a:p>
          <a:p>
            <a:pPr indent="-333756" lvl="0" marL="457200" rtl="0" algn="l">
              <a:lnSpc>
                <a:spcPct val="115000"/>
              </a:lnSpc>
              <a:spcBef>
                <a:spcPts val="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Am I focused on what is good for ALL kids?</a:t>
            </a:r>
            <a:endParaRPr sz="2900">
              <a:solidFill>
                <a:srgbClr val="373545"/>
              </a:solidFill>
              <a:latin typeface="Gill Sans"/>
              <a:ea typeface="Gill Sans"/>
              <a:cs typeface="Gill Sans"/>
              <a:sym typeface="Gill Sans"/>
            </a:endParaRPr>
          </a:p>
          <a:p>
            <a:pPr indent="-333756" lvl="0" marL="457200" rtl="0" algn="l">
              <a:lnSpc>
                <a:spcPct val="115000"/>
              </a:lnSpc>
              <a:spcBef>
                <a:spcPts val="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Am I acting as an individual board member or is the board as a whole acting?  </a:t>
            </a:r>
            <a:endParaRPr sz="2900">
              <a:solidFill>
                <a:srgbClr val="373545"/>
              </a:solidFill>
              <a:latin typeface="Gill Sans"/>
              <a:ea typeface="Gill Sans"/>
              <a:cs typeface="Gill Sans"/>
              <a:sym typeface="Gill Sans"/>
            </a:endParaRPr>
          </a:p>
          <a:p>
            <a:pPr indent="-333756" lvl="0" marL="457200" rtl="0" algn="l">
              <a:lnSpc>
                <a:spcPct val="115000"/>
              </a:lnSpc>
              <a:spcBef>
                <a:spcPts val="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Are we allowing our educational leader, our only employee, the superintendent to do the job he/she was hired to do?  </a:t>
            </a:r>
            <a:endParaRPr sz="2900">
              <a:solidFill>
                <a:srgbClr val="373545"/>
              </a:solidFill>
              <a:latin typeface="Gill Sans"/>
              <a:ea typeface="Gill Sans"/>
              <a:cs typeface="Gill Sans"/>
              <a:sym typeface="Gill Sans"/>
            </a:endParaRPr>
          </a:p>
          <a:p>
            <a:pPr indent="0" lvl="0" marL="0" rtl="0" algn="l">
              <a:spcBef>
                <a:spcPts val="360"/>
              </a:spcBef>
              <a:spcAft>
                <a:spcPts val="600"/>
              </a:spcAft>
              <a:buNone/>
            </a:pPr>
            <a:r>
              <a:t/>
            </a:r>
            <a:endParaRPr sz="2700">
              <a:solidFill>
                <a:srgbClr val="373545"/>
              </a:solidFill>
              <a:latin typeface="Gill Sans"/>
              <a:ea typeface="Gill Sans"/>
              <a:cs typeface="Gill Sans"/>
              <a:sym typeface="Gill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5"/>
          <p:cNvSpPr txBox="1"/>
          <p:nvPr/>
        </p:nvSpPr>
        <p:spPr>
          <a:xfrm>
            <a:off x="447825" y="601200"/>
            <a:ext cx="11292900" cy="1413000"/>
          </a:xfrm>
          <a:prstGeom prst="rect">
            <a:avLst/>
          </a:prstGeom>
          <a:noFill/>
          <a:ln>
            <a:noFill/>
          </a:ln>
        </p:spPr>
        <p:txBody>
          <a:bodyPr anchorCtr="0" anchor="ctr" bIns="45700" lIns="91425" spcFirstLastPara="1" rIns="91425" wrap="square" tIns="45700">
            <a:normAutofit lnSpcReduction="20000"/>
          </a:bodyPr>
          <a:lstStyle/>
          <a:p>
            <a:pPr indent="0" lvl="0" marL="0" rtl="0" algn="ctr">
              <a:lnSpc>
                <a:spcPct val="90000"/>
              </a:lnSpc>
              <a:spcBef>
                <a:spcPts val="360"/>
              </a:spcBef>
              <a:spcAft>
                <a:spcPts val="600"/>
              </a:spcAft>
              <a:buNone/>
            </a:pPr>
            <a:r>
              <a:rPr lang="en-US" sz="5500">
                <a:solidFill>
                  <a:srgbClr val="373545"/>
                </a:solidFill>
                <a:latin typeface="Gill Sans"/>
                <a:ea typeface="Gill Sans"/>
                <a:cs typeface="Gill Sans"/>
                <a:sym typeface="Gill Sans"/>
              </a:rPr>
              <a:t>What Happens When The Board Lacks Community Leadership?</a:t>
            </a:r>
            <a:endParaRPr sz="5500">
              <a:solidFill>
                <a:srgbClr val="373545"/>
              </a:solidFill>
              <a:latin typeface="Gill Sans"/>
              <a:ea typeface="Gill Sans"/>
              <a:cs typeface="Gill Sans"/>
              <a:sym typeface="Gill Sans"/>
            </a:endParaRPr>
          </a:p>
        </p:txBody>
      </p:sp>
      <p:pic>
        <p:nvPicPr>
          <p:cNvPr id="429" name="Google Shape;429;p55"/>
          <p:cNvPicPr preferRelativeResize="0"/>
          <p:nvPr/>
        </p:nvPicPr>
        <p:blipFill rotWithShape="1">
          <a:blip r:embed="rId3">
            <a:alphaModFix/>
          </a:blip>
          <a:srcRect b="0" l="0" r="42703" t="0"/>
          <a:stretch/>
        </p:blipFill>
        <p:spPr>
          <a:xfrm>
            <a:off x="4151625" y="1920125"/>
            <a:ext cx="3888750" cy="3648950"/>
          </a:xfrm>
          <a:prstGeom prst="rect">
            <a:avLst/>
          </a:prstGeom>
          <a:noFill/>
          <a:ln cap="flat" cmpd="sng" w="28575">
            <a:solidFill>
              <a:srgbClr val="00A8E2"/>
            </a:solidFill>
            <a:prstDash val="solid"/>
            <a:round/>
            <a:headEnd len="sm" w="sm" type="none"/>
            <a:tailEnd len="sm" w="sm" type="none"/>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6"/>
          <p:cNvSpPr txBox="1"/>
          <p:nvPr/>
        </p:nvSpPr>
        <p:spPr>
          <a:xfrm>
            <a:off x="447816" y="601200"/>
            <a:ext cx="11292900" cy="4204800"/>
          </a:xfrm>
          <a:prstGeom prst="rect">
            <a:avLst/>
          </a:prstGeom>
          <a:noFill/>
          <a:ln>
            <a:noFill/>
          </a:ln>
        </p:spPr>
        <p:txBody>
          <a:bodyPr anchorCtr="0" anchor="ctr" bIns="45700" lIns="91425" spcFirstLastPara="1" rIns="91425" wrap="square" tIns="45700">
            <a:normAutofit lnSpcReduction="10000"/>
          </a:bodyPr>
          <a:lstStyle/>
          <a:p>
            <a:pPr indent="0" lvl="0" marL="0" rtl="0" algn="ctr">
              <a:spcBef>
                <a:spcPts val="400"/>
              </a:spcBef>
              <a:spcAft>
                <a:spcPts val="0"/>
              </a:spcAft>
              <a:buNone/>
            </a:pPr>
            <a:r>
              <a:rPr b="1" lang="en-US" sz="2900">
                <a:solidFill>
                  <a:srgbClr val="373545"/>
                </a:solidFill>
                <a:latin typeface="Gill Sans"/>
                <a:ea typeface="Gill Sans"/>
                <a:cs typeface="Gill Sans"/>
                <a:sym typeface="Gill Sans"/>
              </a:rPr>
              <a:t>Community Leadership</a:t>
            </a:r>
            <a:r>
              <a:rPr b="1" lang="en-US" sz="2900">
                <a:solidFill>
                  <a:srgbClr val="373545"/>
                </a:solidFill>
                <a:latin typeface="Gill Sans"/>
                <a:ea typeface="Gill Sans"/>
                <a:cs typeface="Gill Sans"/>
                <a:sym typeface="Gill Sans"/>
              </a:rPr>
              <a:t> Questions School Boards Should Ask</a:t>
            </a:r>
            <a:endParaRPr b="1" sz="2900">
              <a:solidFill>
                <a:srgbClr val="373545"/>
              </a:solidFill>
              <a:latin typeface="Gill Sans"/>
              <a:ea typeface="Gill Sans"/>
              <a:cs typeface="Gill Sans"/>
              <a:sym typeface="Gill Sans"/>
            </a:endParaRPr>
          </a:p>
          <a:p>
            <a:pPr indent="0" lvl="0" marL="0" rtl="0" algn="ctr">
              <a:spcBef>
                <a:spcPts val="600"/>
              </a:spcBef>
              <a:spcAft>
                <a:spcPts val="0"/>
              </a:spcAft>
              <a:buNone/>
            </a:pPr>
            <a:r>
              <a:t/>
            </a:r>
            <a:endParaRPr sz="2000">
              <a:solidFill>
                <a:srgbClr val="373545"/>
              </a:solidFill>
              <a:latin typeface="Gill Sans"/>
              <a:ea typeface="Gill Sans"/>
              <a:cs typeface="Gill Sans"/>
              <a:sym typeface="Gill Sans"/>
            </a:endParaRPr>
          </a:p>
          <a:p>
            <a:pPr indent="-393700" lvl="0" marL="457200" rtl="0" algn="l">
              <a:spcBef>
                <a:spcPts val="600"/>
              </a:spcBef>
              <a:spcAft>
                <a:spcPts val="0"/>
              </a:spcAft>
              <a:buClr>
                <a:srgbClr val="15113E"/>
              </a:buClr>
              <a:buSzPts val="2600"/>
              <a:buFont typeface="Noto Sans Symbols"/>
              <a:buAutoNum type="arabicPeriod"/>
            </a:pPr>
            <a:r>
              <a:rPr lang="en-US" sz="2600">
                <a:solidFill>
                  <a:srgbClr val="373545"/>
                </a:solidFill>
                <a:latin typeface="Gill Sans"/>
                <a:ea typeface="Gill Sans"/>
                <a:cs typeface="Gill Sans"/>
                <a:sym typeface="Gill Sans"/>
              </a:rPr>
              <a:t>In what ways do we involve parents and community members as partners in our school district?  How do we ensure two-way communication that supports the work of our schools?</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373545"/>
              </a:buClr>
              <a:buSzPts val="2600"/>
              <a:buFont typeface="Gill Sans"/>
              <a:buAutoNum type="arabicPeriod"/>
            </a:pPr>
            <a:r>
              <a:rPr lang="en-US" sz="2600">
                <a:solidFill>
                  <a:srgbClr val="373545"/>
                </a:solidFill>
                <a:latin typeface="Gill Sans"/>
                <a:ea typeface="Gill Sans"/>
                <a:cs typeface="Gill Sans"/>
                <a:sym typeface="Gill Sans"/>
              </a:rPr>
              <a:t>How can we determine which political leaders are most favorable to our district and recognize their efforts on behalf of students?  How do we build relationships and awareness with political leaders who are not supportive of our schools?</a:t>
            </a:r>
            <a:endParaRPr sz="2600">
              <a:solidFill>
                <a:srgbClr val="373545"/>
              </a:solidFill>
              <a:latin typeface="Gill Sans"/>
              <a:ea typeface="Gill Sans"/>
              <a:cs typeface="Gill Sans"/>
              <a:sym typeface="Gill Sans"/>
            </a:endParaRPr>
          </a:p>
          <a:p>
            <a:pPr indent="-393700" lvl="0" marL="457200" rtl="0" algn="l">
              <a:spcBef>
                <a:spcPts val="0"/>
              </a:spcBef>
              <a:spcAft>
                <a:spcPts val="0"/>
              </a:spcAft>
              <a:buClr>
                <a:srgbClr val="373545"/>
              </a:buClr>
              <a:buSzPts val="2600"/>
              <a:buFont typeface="Gill Sans"/>
              <a:buAutoNum type="arabicPeriod"/>
            </a:pPr>
            <a:r>
              <a:rPr lang="en-US" sz="2600">
                <a:solidFill>
                  <a:srgbClr val="373545"/>
                </a:solidFill>
                <a:latin typeface="Gill Sans"/>
                <a:ea typeface="Gill Sans"/>
                <a:cs typeface="Gill Sans"/>
                <a:sym typeface="Gill Sans"/>
              </a:rPr>
              <a:t>What community engagement initiatives are currently in place, what are their purposes, and who are the participants?</a:t>
            </a:r>
            <a:endParaRPr sz="2600">
              <a:solidFill>
                <a:srgbClr val="373545"/>
              </a:solidFill>
              <a:latin typeface="Gill Sans"/>
              <a:ea typeface="Gill Sans"/>
              <a:cs typeface="Gill Sans"/>
              <a:sym typeface="Gill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7"/>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COMMUNITY LEADERSHIP</a:t>
            </a:r>
            <a:endParaRPr b="1" sz="2800">
              <a:solidFill>
                <a:srgbClr val="FFFFFF"/>
              </a:solidFill>
              <a:latin typeface="Gill Sans"/>
              <a:ea typeface="Gill Sans"/>
              <a:cs typeface="Gill Sans"/>
              <a:sym typeface="Gill Sans"/>
            </a:endParaRPr>
          </a:p>
        </p:txBody>
      </p:sp>
      <p:sp>
        <p:nvSpPr>
          <p:cNvPr id="442" name="Google Shape;442;p57"/>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443" name="Google Shape;443;p57"/>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352806" lvl="0" marL="457200" rtl="0" algn="l">
              <a:spcBef>
                <a:spcPts val="360"/>
              </a:spcBef>
              <a:spcAft>
                <a:spcPts val="0"/>
              </a:spcAft>
              <a:buClr>
                <a:srgbClr val="15113E"/>
              </a:buClr>
              <a:buSzPts val="1956"/>
              <a:buFont typeface="Noto Sans Symbols"/>
              <a:buChar char="◼"/>
            </a:pPr>
            <a:r>
              <a:rPr lang="en-US" sz="2100">
                <a:solidFill>
                  <a:srgbClr val="373545"/>
                </a:solidFill>
                <a:latin typeface="Gill Sans"/>
                <a:ea typeface="Gill Sans"/>
                <a:cs typeface="Gill Sans"/>
                <a:sym typeface="Gill Sans"/>
              </a:rPr>
              <a:t>Fosters collaborative relationships as a board philosophy in strategic planning, community vision, and instructional improvements.</a:t>
            </a:r>
            <a:endParaRPr sz="2100">
              <a:solidFill>
                <a:srgbClr val="373545"/>
              </a:solidFill>
              <a:latin typeface="Gill Sans"/>
              <a:ea typeface="Gill Sans"/>
              <a:cs typeface="Gill Sans"/>
              <a:sym typeface="Gill Sans"/>
            </a:endParaRPr>
          </a:p>
          <a:p>
            <a:pPr indent="-352806" lvl="0" marL="457200" rtl="0" algn="l">
              <a:spcBef>
                <a:spcPts val="0"/>
              </a:spcBef>
              <a:spcAft>
                <a:spcPts val="0"/>
              </a:spcAft>
              <a:buClr>
                <a:srgbClr val="276E8E"/>
              </a:buClr>
              <a:buSzPts val="1956"/>
              <a:buFont typeface="Noto Sans Symbols"/>
              <a:buChar char="◼"/>
            </a:pPr>
            <a:r>
              <a:rPr lang="en-US" sz="2100">
                <a:solidFill>
                  <a:srgbClr val="276E8E"/>
                </a:solidFill>
                <a:latin typeface="Gill Sans"/>
                <a:ea typeface="Gill Sans"/>
                <a:cs typeface="Gill Sans"/>
                <a:sym typeface="Gill Sans"/>
              </a:rPr>
              <a:t>Approves and periodically reviews a district plan to build collaborative relationships with key stakeholders at all levels based on gaining support for student achievement as the district’s top priority.</a:t>
            </a:r>
            <a:endParaRPr sz="2100">
              <a:solidFill>
                <a:srgbClr val="373545"/>
              </a:solidFill>
              <a:latin typeface="Gill Sans"/>
              <a:ea typeface="Gill Sans"/>
              <a:cs typeface="Gill Sans"/>
              <a:sym typeface="Gill Sans"/>
            </a:endParaRPr>
          </a:p>
        </p:txBody>
      </p:sp>
      <p:sp>
        <p:nvSpPr>
          <p:cNvPr id="444" name="Google Shape;444;p57"/>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445" name="Google Shape;445;p57"/>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46456" lvl="0" marL="457200" rtl="0" algn="l">
              <a:lnSpc>
                <a:spcPct val="90000"/>
              </a:lnSpc>
              <a:spcBef>
                <a:spcPts val="360"/>
              </a:spcBef>
              <a:spcAft>
                <a:spcPts val="0"/>
              </a:spcAft>
              <a:buClr>
                <a:srgbClr val="15113E"/>
              </a:buClr>
              <a:buSzPts val="1856"/>
              <a:buFont typeface="Noto Sans Symbols"/>
              <a:buChar char="◼"/>
            </a:pPr>
            <a:r>
              <a:rPr lang="en-US" sz="2000">
                <a:solidFill>
                  <a:srgbClr val="373545"/>
                </a:solidFill>
                <a:latin typeface="Gill Sans"/>
                <a:ea typeface="Gill Sans"/>
                <a:cs typeface="Gill Sans"/>
                <a:sym typeface="Gill Sans"/>
              </a:rPr>
              <a:t>Follows a collaborative approach in working with the board.</a:t>
            </a:r>
            <a:endParaRPr sz="2000">
              <a:solidFill>
                <a:srgbClr val="373545"/>
              </a:solidFill>
              <a:latin typeface="Gill Sans"/>
              <a:ea typeface="Gill Sans"/>
              <a:cs typeface="Gill Sans"/>
              <a:sym typeface="Gill Sans"/>
            </a:endParaRPr>
          </a:p>
          <a:p>
            <a:pPr indent="-355600" lvl="0" marL="457200" rtl="0" algn="l">
              <a:lnSpc>
                <a:spcPct val="90000"/>
              </a:lnSpc>
              <a:spcBef>
                <a:spcPts val="0"/>
              </a:spcBef>
              <a:spcAft>
                <a:spcPts val="0"/>
              </a:spcAft>
              <a:buClr>
                <a:srgbClr val="373545"/>
              </a:buClr>
              <a:buSzPts val="2000"/>
              <a:buFont typeface="Gill Sans"/>
              <a:buChar char="◼"/>
            </a:pPr>
            <a:r>
              <a:rPr lang="en-US" sz="2000">
                <a:solidFill>
                  <a:srgbClr val="373545"/>
                </a:solidFill>
                <a:latin typeface="Gill Sans"/>
                <a:ea typeface="Gill Sans"/>
                <a:cs typeface="Gill Sans"/>
                <a:sym typeface="Gill Sans"/>
              </a:rPr>
              <a:t>Encourages the board and staff to involve key stakeholders in appropriate decision-making both at the district and at the school levels.</a:t>
            </a:r>
            <a:endParaRPr sz="2000">
              <a:solidFill>
                <a:srgbClr val="373545"/>
              </a:solidFill>
              <a:latin typeface="Gill Sans"/>
              <a:ea typeface="Gill Sans"/>
              <a:cs typeface="Gill Sans"/>
              <a:sym typeface="Gill Sans"/>
            </a:endParaRPr>
          </a:p>
          <a:p>
            <a:pPr indent="-346456" lvl="0" marL="457200" rtl="0" algn="l">
              <a:lnSpc>
                <a:spcPct val="90000"/>
              </a:lnSpc>
              <a:spcBef>
                <a:spcPts val="0"/>
              </a:spcBef>
              <a:spcAft>
                <a:spcPts val="0"/>
              </a:spcAft>
              <a:buClr>
                <a:srgbClr val="276E8E"/>
              </a:buClr>
              <a:buSzPts val="1856"/>
              <a:buFont typeface="Noto Sans Symbols"/>
              <a:buChar char="◼"/>
            </a:pPr>
            <a:r>
              <a:rPr lang="en-US" sz="2000">
                <a:solidFill>
                  <a:srgbClr val="276E8E"/>
                </a:solidFill>
                <a:latin typeface="Gill Sans"/>
                <a:ea typeface="Gill Sans"/>
                <a:cs typeface="Gill Sans"/>
                <a:sym typeface="Gill Sans"/>
              </a:rPr>
              <a:t>Recommends to the board a plan to build these collaborative relationships, leads a periodic review of progress, and implements adopted strategies for improved relationships.</a:t>
            </a:r>
            <a:endParaRPr sz="2000">
              <a:solidFill>
                <a:srgbClr val="276E8E"/>
              </a:solidFill>
              <a:latin typeface="Gill Sans"/>
              <a:ea typeface="Gill Sans"/>
              <a:cs typeface="Gill Sans"/>
              <a:sym typeface="Gill Sans"/>
            </a:endParaRPr>
          </a:p>
          <a:p>
            <a:pPr indent="-355600" lvl="0" marL="457200" rtl="0" algn="l">
              <a:lnSpc>
                <a:spcPct val="90000"/>
              </a:lnSpc>
              <a:spcBef>
                <a:spcPts val="0"/>
              </a:spcBef>
              <a:spcAft>
                <a:spcPts val="0"/>
              </a:spcAft>
              <a:buClr>
                <a:srgbClr val="276E8E"/>
              </a:buClr>
              <a:buSzPts val="2000"/>
              <a:buFont typeface="Gill Sans"/>
              <a:buChar char="◼"/>
            </a:pPr>
            <a:r>
              <a:rPr lang="en-US" sz="2000">
                <a:solidFill>
                  <a:srgbClr val="276E8E"/>
                </a:solidFill>
                <a:latin typeface="Gill Sans"/>
                <a:ea typeface="Gill Sans"/>
                <a:cs typeface="Gill Sans"/>
                <a:sym typeface="Gill Sans"/>
              </a:rPr>
              <a:t>Keeps the board and others informed about the district’s progress and solicits appropriate input for areas of concern.</a:t>
            </a:r>
            <a:endParaRPr sz="2000">
              <a:solidFill>
                <a:srgbClr val="276E8E"/>
              </a:solidFill>
              <a:latin typeface="Gill Sans"/>
              <a:ea typeface="Gill Sans"/>
              <a:cs typeface="Gill Sans"/>
              <a:sym typeface="Gill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8"/>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452" name="Google Shape;452;p58"/>
          <p:cNvSpPr txBox="1"/>
          <p:nvPr/>
        </p:nvSpPr>
        <p:spPr>
          <a:xfrm>
            <a:off x="581200" y="2621250"/>
            <a:ext cx="5393100" cy="3281400"/>
          </a:xfrm>
          <a:prstGeom prst="rect">
            <a:avLst/>
          </a:prstGeom>
          <a:noFill/>
          <a:ln>
            <a:noFill/>
          </a:ln>
        </p:spPr>
        <p:txBody>
          <a:bodyPr anchorCtr="0" anchor="t" bIns="45700" lIns="91425" spcFirstLastPara="1" rIns="91425" wrap="square" tIns="45700">
            <a:normAutofit/>
          </a:bodyPr>
          <a:lstStyle/>
          <a:p>
            <a:pPr indent="-403606" lvl="0" marL="457200" rtl="0" algn="l">
              <a:spcBef>
                <a:spcPts val="360"/>
              </a:spcBef>
              <a:spcAft>
                <a:spcPts val="0"/>
              </a:spcAft>
              <a:buClr>
                <a:srgbClr val="15113E"/>
              </a:buClr>
              <a:buSzPts val="2756"/>
              <a:buFont typeface="Noto Sans Symbols"/>
              <a:buChar char="◼"/>
            </a:pPr>
            <a:r>
              <a:rPr lang="en-US" sz="2900">
                <a:solidFill>
                  <a:srgbClr val="373545"/>
                </a:solidFill>
                <a:latin typeface="Gill Sans"/>
                <a:ea typeface="Gill Sans"/>
                <a:cs typeface="Gill Sans"/>
                <a:sym typeface="Gill Sans"/>
              </a:rPr>
              <a:t>Models collaboration and trust.</a:t>
            </a:r>
            <a:endParaRPr sz="2900">
              <a:solidFill>
                <a:srgbClr val="373545"/>
              </a:solidFill>
              <a:latin typeface="Gill Sans"/>
              <a:ea typeface="Gill Sans"/>
              <a:cs typeface="Gill Sans"/>
              <a:sym typeface="Gill Sans"/>
            </a:endParaRPr>
          </a:p>
          <a:p>
            <a:pPr indent="-412750" lvl="0" marL="457200" rtl="0" algn="l">
              <a:spcBef>
                <a:spcPts val="0"/>
              </a:spcBef>
              <a:spcAft>
                <a:spcPts val="0"/>
              </a:spcAft>
              <a:buClr>
                <a:srgbClr val="276E8E"/>
              </a:buClr>
              <a:buSzPts val="2900"/>
              <a:buFont typeface="Gill Sans"/>
              <a:buChar char="◼"/>
            </a:pPr>
            <a:r>
              <a:rPr lang="en-US" sz="2900">
                <a:solidFill>
                  <a:srgbClr val="276E8E"/>
                </a:solidFill>
                <a:latin typeface="Gill Sans"/>
                <a:ea typeface="Gill Sans"/>
                <a:cs typeface="Gill Sans"/>
                <a:sym typeface="Gill Sans"/>
              </a:rPr>
              <a:t>Advocates district positions on educational issues with legislators and other state and political leaders and keeps abreast of other state and national issues.</a:t>
            </a:r>
            <a:endParaRPr sz="2900">
              <a:solidFill>
                <a:srgbClr val="276E8E"/>
              </a:solidFill>
              <a:latin typeface="Gill Sans"/>
              <a:ea typeface="Gill Sans"/>
              <a:cs typeface="Gill Sans"/>
              <a:sym typeface="Gill Sans"/>
            </a:endParaRPr>
          </a:p>
        </p:txBody>
      </p:sp>
      <p:sp>
        <p:nvSpPr>
          <p:cNvPr id="453" name="Google Shape;453;p58"/>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454" name="Google Shape;454;p58"/>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33756" lvl="0" marL="457200" rtl="0" algn="l">
              <a:lnSpc>
                <a:spcPct val="80000"/>
              </a:lnSpc>
              <a:spcBef>
                <a:spcPts val="360"/>
              </a:spcBef>
              <a:spcAft>
                <a:spcPts val="0"/>
              </a:spcAft>
              <a:buClr>
                <a:srgbClr val="15113E"/>
              </a:buClr>
              <a:buSzPts val="1656"/>
              <a:buFont typeface="Noto Sans Symbols"/>
              <a:buChar char="◼"/>
            </a:pPr>
            <a:r>
              <a:rPr lang="en-US" sz="1800">
                <a:solidFill>
                  <a:srgbClr val="373545"/>
                </a:solidFill>
                <a:latin typeface="Gill Sans"/>
                <a:ea typeface="Gill Sans"/>
                <a:cs typeface="Gill Sans"/>
                <a:sym typeface="Gill Sans"/>
              </a:rPr>
              <a:t>Works with the board to determine a </a:t>
            </a:r>
            <a:r>
              <a:rPr lang="en-US" sz="1800">
                <a:solidFill>
                  <a:srgbClr val="373545"/>
                </a:solidFill>
                <a:latin typeface="Gill Sans"/>
                <a:ea typeface="Gill Sans"/>
                <a:cs typeface="Gill Sans"/>
                <a:sym typeface="Gill Sans"/>
              </a:rPr>
              <a:t>process</a:t>
            </a:r>
            <a:r>
              <a:rPr lang="en-US" sz="1800">
                <a:solidFill>
                  <a:srgbClr val="373545"/>
                </a:solidFill>
                <a:latin typeface="Gill Sans"/>
                <a:ea typeface="Gill Sans"/>
                <a:cs typeface="Gill Sans"/>
                <a:sym typeface="Gill Sans"/>
              </a:rPr>
              <a:t> for periodic review of the leadership team’s relationship and vision.</a:t>
            </a:r>
            <a:endParaRPr sz="1800">
              <a:solidFill>
                <a:srgbClr val="373545"/>
              </a:solidFill>
              <a:latin typeface="Gill Sans"/>
              <a:ea typeface="Gill Sans"/>
              <a:cs typeface="Gill Sans"/>
              <a:sym typeface="Gill Sans"/>
            </a:endParaRPr>
          </a:p>
          <a:p>
            <a:pPr indent="-342900" lvl="0" marL="457200" rtl="0" algn="l">
              <a:lnSpc>
                <a:spcPct val="80000"/>
              </a:lnSpc>
              <a:spcBef>
                <a:spcPts val="0"/>
              </a:spcBef>
              <a:spcAft>
                <a:spcPts val="0"/>
              </a:spcAft>
              <a:buClr>
                <a:srgbClr val="373545"/>
              </a:buClr>
              <a:buSzPts val="1800"/>
              <a:buFont typeface="Gill Sans"/>
              <a:buChar char="◼"/>
            </a:pPr>
            <a:r>
              <a:rPr lang="en-US" sz="1800">
                <a:solidFill>
                  <a:srgbClr val="373545"/>
                </a:solidFill>
                <a:latin typeface="Gill Sans"/>
                <a:ea typeface="Gill Sans"/>
                <a:cs typeface="Gill Sans"/>
                <a:sym typeface="Gill Sans"/>
              </a:rPr>
              <a:t>Implements changes recommended through a periodic review of the team’s collaborative efforts.</a:t>
            </a:r>
            <a:endParaRPr sz="1800">
              <a:solidFill>
                <a:srgbClr val="373545"/>
              </a:solidFill>
              <a:latin typeface="Gill Sans"/>
              <a:ea typeface="Gill Sans"/>
              <a:cs typeface="Gill Sans"/>
              <a:sym typeface="Gill Sans"/>
            </a:endParaRPr>
          </a:p>
          <a:p>
            <a:pPr indent="-342900" lvl="0" marL="457200" rtl="0" algn="l">
              <a:lnSpc>
                <a:spcPct val="80000"/>
              </a:lnSpc>
              <a:spcBef>
                <a:spcPts val="0"/>
              </a:spcBef>
              <a:spcAft>
                <a:spcPts val="0"/>
              </a:spcAft>
              <a:buClr>
                <a:srgbClr val="276E8E"/>
              </a:buClr>
              <a:buSzPts val="1800"/>
              <a:buFont typeface="Gill Sans"/>
              <a:buChar char="◼"/>
            </a:pPr>
            <a:r>
              <a:rPr lang="en-US" sz="1800">
                <a:solidFill>
                  <a:srgbClr val="276E8E"/>
                </a:solidFill>
                <a:latin typeface="Gill Sans"/>
                <a:ea typeface="Gill Sans"/>
                <a:cs typeface="Gill Sans"/>
                <a:sym typeface="Gill Sans"/>
              </a:rPr>
              <a:t>Recommends appropriate professional development to help the board hone its skills in working with political leaders.</a:t>
            </a:r>
            <a:endParaRPr sz="1800">
              <a:solidFill>
                <a:srgbClr val="276E8E"/>
              </a:solidFill>
              <a:latin typeface="Gill Sans"/>
              <a:ea typeface="Gill Sans"/>
              <a:cs typeface="Gill Sans"/>
              <a:sym typeface="Gill Sans"/>
            </a:endParaRPr>
          </a:p>
          <a:p>
            <a:pPr indent="-342900" lvl="0" marL="457200" rtl="0" algn="l">
              <a:lnSpc>
                <a:spcPct val="80000"/>
              </a:lnSpc>
              <a:spcBef>
                <a:spcPts val="0"/>
              </a:spcBef>
              <a:spcAft>
                <a:spcPts val="0"/>
              </a:spcAft>
              <a:buClr>
                <a:srgbClr val="276E8E"/>
              </a:buClr>
              <a:buSzPts val="1800"/>
              <a:buFont typeface="Gill Sans"/>
              <a:buChar char="◼"/>
            </a:pPr>
            <a:r>
              <a:rPr lang="en-US" sz="1800">
                <a:solidFill>
                  <a:srgbClr val="276E8E"/>
                </a:solidFill>
                <a:latin typeface="Gill Sans"/>
                <a:ea typeface="Gill Sans"/>
                <a:cs typeface="Gill Sans"/>
                <a:sym typeface="Gill Sans"/>
              </a:rPr>
              <a:t>Provides data and relevant materials to assist the board in its advocacy role.</a:t>
            </a:r>
            <a:endParaRPr sz="1800">
              <a:solidFill>
                <a:srgbClr val="276E8E"/>
              </a:solidFill>
              <a:latin typeface="Gill Sans"/>
              <a:ea typeface="Gill Sans"/>
              <a:cs typeface="Gill Sans"/>
              <a:sym typeface="Gill Sans"/>
            </a:endParaRPr>
          </a:p>
          <a:p>
            <a:pPr indent="-342900" lvl="0" marL="457200" rtl="0" algn="l">
              <a:lnSpc>
                <a:spcPct val="80000"/>
              </a:lnSpc>
              <a:spcBef>
                <a:spcPts val="0"/>
              </a:spcBef>
              <a:spcAft>
                <a:spcPts val="0"/>
              </a:spcAft>
              <a:buClr>
                <a:srgbClr val="276E8E"/>
              </a:buClr>
              <a:buSzPts val="1800"/>
              <a:buFont typeface="Gill Sans"/>
              <a:buChar char="◼"/>
            </a:pPr>
            <a:r>
              <a:rPr lang="en-US" sz="1800">
                <a:solidFill>
                  <a:srgbClr val="276E8E"/>
                </a:solidFill>
                <a:latin typeface="Gill Sans"/>
                <a:ea typeface="Gill Sans"/>
                <a:cs typeface="Gill Sans"/>
                <a:sym typeface="Gill Sans"/>
              </a:rPr>
              <a:t>Assists the board in its advocacy efforts with public officials by arranging meetings, providing needed data and information, and scheduling other activities as needed.</a:t>
            </a:r>
            <a:endParaRPr sz="1800">
              <a:solidFill>
                <a:srgbClr val="276E8E"/>
              </a:solidFill>
              <a:latin typeface="Gill Sans"/>
              <a:ea typeface="Gill Sans"/>
              <a:cs typeface="Gill Sans"/>
              <a:sym typeface="Gill Sans"/>
            </a:endParaRPr>
          </a:p>
        </p:txBody>
      </p:sp>
      <p:sp>
        <p:nvSpPr>
          <p:cNvPr id="455" name="Google Shape;455;p58"/>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COMMUNITY LEADERSHIP</a:t>
            </a:r>
            <a:endParaRPr b="1" sz="2800">
              <a:solidFill>
                <a:srgbClr val="FFFFFF"/>
              </a:solidFill>
              <a:latin typeface="Gill Sans"/>
              <a:ea typeface="Gill Sans"/>
              <a:cs typeface="Gill Sans"/>
              <a:sym typeface="Gill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462" name="Google Shape;462;p59"/>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463" name="Google Shape;463;p59"/>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359156" lvl="0" marL="457200" rtl="0" algn="l">
              <a:spcBef>
                <a:spcPts val="360"/>
              </a:spcBef>
              <a:spcAft>
                <a:spcPts val="0"/>
              </a:spcAft>
              <a:buClr>
                <a:srgbClr val="373545"/>
              </a:buClr>
              <a:buSzPts val="2056"/>
              <a:buFont typeface="Noto Sans Symbols"/>
              <a:buChar char="◼"/>
            </a:pPr>
            <a:r>
              <a:rPr lang="en-US" sz="2200">
                <a:solidFill>
                  <a:srgbClr val="373545"/>
                </a:solidFill>
                <a:latin typeface="Gill Sans"/>
                <a:ea typeface="Gill Sans"/>
                <a:cs typeface="Gill Sans"/>
                <a:sym typeface="Gill Sans"/>
              </a:rPr>
              <a:t>Engages parents and the community in an ongoing, two-way conversation to advocate for student achievement as a top priority.</a:t>
            </a:r>
            <a:endParaRPr sz="2200">
              <a:solidFill>
                <a:srgbClr val="373545"/>
              </a:solidFill>
              <a:latin typeface="Gill Sans"/>
              <a:ea typeface="Gill Sans"/>
              <a:cs typeface="Gill Sans"/>
              <a:sym typeface="Gill Sans"/>
            </a:endParaRPr>
          </a:p>
          <a:p>
            <a:pPr indent="-359156" lvl="0" marL="457200" rtl="0" algn="l">
              <a:spcBef>
                <a:spcPts val="0"/>
              </a:spcBef>
              <a:spcAft>
                <a:spcPts val="0"/>
              </a:spcAft>
              <a:buClr>
                <a:srgbClr val="276E8E"/>
              </a:buClr>
              <a:buSzPts val="2056"/>
              <a:buFont typeface="Noto Sans Symbols"/>
              <a:buChar char="◼"/>
            </a:pPr>
            <a:r>
              <a:rPr lang="en-US" sz="2200">
                <a:solidFill>
                  <a:srgbClr val="276E8E"/>
                </a:solidFill>
                <a:latin typeface="Gill Sans"/>
                <a:ea typeface="Gill Sans"/>
                <a:cs typeface="Gill Sans"/>
                <a:sym typeface="Gill Sans"/>
              </a:rPr>
              <a:t>Assures a climate of civil communication at board meetings and throughout the district.</a:t>
            </a:r>
            <a:endParaRPr sz="2200">
              <a:solidFill>
                <a:srgbClr val="276E8E"/>
              </a:solidFill>
              <a:latin typeface="Gill Sans"/>
              <a:ea typeface="Gill Sans"/>
              <a:cs typeface="Gill Sans"/>
              <a:sym typeface="Gill Sans"/>
            </a:endParaRPr>
          </a:p>
          <a:p>
            <a:pPr indent="-368300" lvl="0" marL="457200" rtl="0" algn="l">
              <a:spcBef>
                <a:spcPts val="0"/>
              </a:spcBef>
              <a:spcAft>
                <a:spcPts val="0"/>
              </a:spcAft>
              <a:buClr>
                <a:srgbClr val="373545"/>
              </a:buClr>
              <a:buSzPts val="2200"/>
              <a:buFont typeface="Gill Sans"/>
              <a:buChar char="◼"/>
            </a:pPr>
            <a:r>
              <a:rPr lang="en-US" sz="2200">
                <a:solidFill>
                  <a:srgbClr val="373545"/>
                </a:solidFill>
                <a:latin typeface="Gill Sans"/>
                <a:ea typeface="Gill Sans"/>
                <a:cs typeface="Gill Sans"/>
                <a:sym typeface="Gill Sans"/>
              </a:rPr>
              <a:t>Provides funding and resources for strategic engagement and advocacy efforts.</a:t>
            </a:r>
            <a:endParaRPr sz="2200">
              <a:solidFill>
                <a:srgbClr val="373545"/>
              </a:solidFill>
              <a:latin typeface="Gill Sans"/>
              <a:ea typeface="Gill Sans"/>
              <a:cs typeface="Gill Sans"/>
              <a:sym typeface="Gill Sans"/>
            </a:endParaRPr>
          </a:p>
        </p:txBody>
      </p:sp>
      <p:sp>
        <p:nvSpPr>
          <p:cNvPr id="464" name="Google Shape;464;p59"/>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40106" lvl="0" marL="457200" rtl="0" algn="l">
              <a:lnSpc>
                <a:spcPct val="80000"/>
              </a:lnSpc>
              <a:spcBef>
                <a:spcPts val="360"/>
              </a:spcBef>
              <a:spcAft>
                <a:spcPts val="0"/>
              </a:spcAft>
              <a:buClr>
                <a:srgbClr val="373545"/>
              </a:buClr>
              <a:buSzPts val="1756"/>
              <a:buFont typeface="Noto Sans Symbols"/>
              <a:buChar char="◼"/>
            </a:pPr>
            <a:r>
              <a:rPr lang="en-US" sz="1900">
                <a:solidFill>
                  <a:srgbClr val="373545"/>
                </a:solidFill>
                <a:latin typeface="Gill Sans"/>
                <a:ea typeface="Gill Sans"/>
                <a:cs typeface="Gill Sans"/>
                <a:sym typeface="Gill Sans"/>
              </a:rPr>
              <a:t>Helps the board identify key communicators within the district to </a:t>
            </a:r>
            <a:r>
              <a:rPr lang="en-US" sz="1900">
                <a:solidFill>
                  <a:srgbClr val="373545"/>
                </a:solidFill>
                <a:latin typeface="Gill Sans"/>
                <a:ea typeface="Gill Sans"/>
                <a:cs typeface="Gill Sans"/>
                <a:sym typeface="Gill Sans"/>
              </a:rPr>
              <a:t>assist</a:t>
            </a:r>
            <a:r>
              <a:rPr lang="en-US" sz="1900">
                <a:solidFill>
                  <a:srgbClr val="373545"/>
                </a:solidFill>
                <a:latin typeface="Gill Sans"/>
                <a:ea typeface="Gill Sans"/>
                <a:cs typeface="Gill Sans"/>
                <a:sym typeface="Gill Sans"/>
              </a:rPr>
              <a:t> with parent and community engagement efforts.</a:t>
            </a:r>
            <a:endParaRPr sz="1900">
              <a:solidFill>
                <a:srgbClr val="373545"/>
              </a:solidFill>
              <a:latin typeface="Gill Sans"/>
              <a:ea typeface="Gill Sans"/>
              <a:cs typeface="Gill Sans"/>
              <a:sym typeface="Gill Sans"/>
            </a:endParaRPr>
          </a:p>
          <a:p>
            <a:pPr indent="-349250" lvl="0" marL="457200" rtl="0" algn="l">
              <a:lnSpc>
                <a:spcPct val="80000"/>
              </a:lnSpc>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Provides data and relevant </a:t>
            </a:r>
            <a:r>
              <a:rPr lang="en-US" sz="1900">
                <a:solidFill>
                  <a:srgbClr val="373545"/>
                </a:solidFill>
                <a:latin typeface="Gill Sans"/>
                <a:ea typeface="Gill Sans"/>
                <a:cs typeface="Gill Sans"/>
                <a:sym typeface="Gill Sans"/>
              </a:rPr>
              <a:t>materials</a:t>
            </a:r>
            <a:r>
              <a:rPr lang="en-US" sz="1900">
                <a:solidFill>
                  <a:srgbClr val="373545"/>
                </a:solidFill>
                <a:latin typeface="Gill Sans"/>
                <a:ea typeface="Gill Sans"/>
                <a:cs typeface="Gill Sans"/>
                <a:sym typeface="Gill Sans"/>
              </a:rPr>
              <a:t> to assist the board in its community engagement role.</a:t>
            </a:r>
            <a:endParaRPr sz="1900">
              <a:solidFill>
                <a:srgbClr val="373545"/>
              </a:solidFill>
              <a:latin typeface="Gill Sans"/>
              <a:ea typeface="Gill Sans"/>
              <a:cs typeface="Gill Sans"/>
              <a:sym typeface="Gill Sans"/>
            </a:endParaRPr>
          </a:p>
          <a:p>
            <a:pPr indent="-349250" lvl="0" marL="457200" rtl="0" algn="l">
              <a:lnSpc>
                <a:spcPct val="80000"/>
              </a:lnSpc>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Teams up with board members to speak to </a:t>
            </a:r>
            <a:r>
              <a:rPr lang="en-US" sz="1900">
                <a:solidFill>
                  <a:srgbClr val="373545"/>
                </a:solidFill>
                <a:latin typeface="Gill Sans"/>
                <a:ea typeface="Gill Sans"/>
                <a:cs typeface="Gill Sans"/>
                <a:sym typeface="Gill Sans"/>
              </a:rPr>
              <a:t>groups</a:t>
            </a:r>
            <a:r>
              <a:rPr lang="en-US" sz="1900">
                <a:solidFill>
                  <a:srgbClr val="373545"/>
                </a:solidFill>
                <a:latin typeface="Gill Sans"/>
                <a:ea typeface="Gill Sans"/>
                <a:cs typeface="Gill Sans"/>
                <a:sym typeface="Gill Sans"/>
              </a:rPr>
              <a:t> within the community.</a:t>
            </a:r>
            <a:endParaRPr sz="1900">
              <a:solidFill>
                <a:srgbClr val="373545"/>
              </a:solidFill>
              <a:latin typeface="Gill Sans"/>
              <a:ea typeface="Gill Sans"/>
              <a:cs typeface="Gill Sans"/>
              <a:sym typeface="Gill Sans"/>
            </a:endParaRPr>
          </a:p>
          <a:p>
            <a:pPr indent="-340106" lvl="0" marL="457200" rtl="0" algn="l">
              <a:lnSpc>
                <a:spcPct val="80000"/>
              </a:lnSpc>
              <a:spcBef>
                <a:spcPts val="0"/>
              </a:spcBef>
              <a:spcAft>
                <a:spcPts val="0"/>
              </a:spcAft>
              <a:buClr>
                <a:srgbClr val="276E8E"/>
              </a:buClr>
              <a:buSzPts val="1756"/>
              <a:buFont typeface="Noto Sans Symbols"/>
              <a:buChar char="◼"/>
            </a:pPr>
            <a:r>
              <a:rPr lang="en-US" sz="1900">
                <a:solidFill>
                  <a:srgbClr val="276E8E"/>
                </a:solidFill>
                <a:latin typeface="Gill Sans"/>
                <a:ea typeface="Gill Sans"/>
                <a:cs typeface="Gill Sans"/>
                <a:sym typeface="Gill Sans"/>
              </a:rPr>
              <a:t>Creates a climate of open communications both internally and externally.</a:t>
            </a:r>
            <a:endParaRPr sz="1900">
              <a:solidFill>
                <a:srgbClr val="276E8E"/>
              </a:solidFill>
              <a:latin typeface="Gill Sans"/>
              <a:ea typeface="Gill Sans"/>
              <a:cs typeface="Gill Sans"/>
              <a:sym typeface="Gill Sans"/>
            </a:endParaRPr>
          </a:p>
          <a:p>
            <a:pPr indent="-349250" lvl="0" marL="457200" rtl="0" algn="l">
              <a:lnSpc>
                <a:spcPct val="80000"/>
              </a:lnSpc>
              <a:spcBef>
                <a:spcPts val="0"/>
              </a:spcBef>
              <a:spcAft>
                <a:spcPts val="0"/>
              </a:spcAft>
              <a:buClr>
                <a:srgbClr val="276E8E"/>
              </a:buClr>
              <a:buSzPts val="1900"/>
              <a:buFont typeface="Gill Sans"/>
              <a:buChar char="◼"/>
            </a:pPr>
            <a:r>
              <a:rPr lang="en-US" sz="1900">
                <a:solidFill>
                  <a:srgbClr val="276E8E"/>
                </a:solidFill>
                <a:latin typeface="Gill Sans"/>
                <a:ea typeface="Gill Sans"/>
                <a:cs typeface="Gill Sans"/>
                <a:sym typeface="Gill Sans"/>
              </a:rPr>
              <a:t>Recommends </a:t>
            </a:r>
            <a:r>
              <a:rPr lang="en-US" sz="1900">
                <a:solidFill>
                  <a:srgbClr val="276E8E"/>
                </a:solidFill>
                <a:latin typeface="Gill Sans"/>
                <a:ea typeface="Gill Sans"/>
                <a:cs typeface="Gill Sans"/>
                <a:sym typeface="Gill Sans"/>
              </a:rPr>
              <a:t>additional communication policies or policy revisions.</a:t>
            </a:r>
            <a:endParaRPr sz="1900">
              <a:solidFill>
                <a:srgbClr val="276E8E"/>
              </a:solidFill>
              <a:latin typeface="Gill Sans"/>
              <a:ea typeface="Gill Sans"/>
              <a:cs typeface="Gill Sans"/>
              <a:sym typeface="Gill Sans"/>
            </a:endParaRPr>
          </a:p>
          <a:p>
            <a:pPr indent="-349250" lvl="0" marL="457200" rtl="0" algn="l">
              <a:lnSpc>
                <a:spcPct val="80000"/>
              </a:lnSpc>
              <a:spcBef>
                <a:spcPts val="0"/>
              </a:spcBef>
              <a:spcAft>
                <a:spcPts val="0"/>
              </a:spcAft>
              <a:buClr>
                <a:srgbClr val="373545"/>
              </a:buClr>
              <a:buSzPts val="1900"/>
              <a:buFont typeface="Gill Sans"/>
              <a:buChar char="◼"/>
            </a:pPr>
            <a:r>
              <a:rPr lang="en-US" sz="1900">
                <a:solidFill>
                  <a:srgbClr val="373545"/>
                </a:solidFill>
                <a:latin typeface="Gill Sans"/>
                <a:ea typeface="Gill Sans"/>
                <a:cs typeface="Gill Sans"/>
                <a:sym typeface="Gill Sans"/>
              </a:rPr>
              <a:t>Presents budget recommendations needed to support strategic engagement efforts and initiatives.</a:t>
            </a:r>
            <a:endParaRPr sz="1900">
              <a:solidFill>
                <a:srgbClr val="373545"/>
              </a:solidFill>
              <a:latin typeface="Gill Sans"/>
              <a:ea typeface="Gill Sans"/>
              <a:cs typeface="Gill Sans"/>
              <a:sym typeface="Gill Sans"/>
            </a:endParaRPr>
          </a:p>
        </p:txBody>
      </p:sp>
      <p:sp>
        <p:nvSpPr>
          <p:cNvPr id="465" name="Google Shape;465;p59"/>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COMMUNITY LEADERSHIP</a:t>
            </a:r>
            <a:endParaRPr b="1" sz="2800">
              <a:solidFill>
                <a:srgbClr val="FFFFFF"/>
              </a:solidFill>
              <a:latin typeface="Gill Sans"/>
              <a:ea typeface="Gill Sans"/>
              <a:cs typeface="Gill Sans"/>
              <a:sym typeface="Gill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0"/>
          <p:cNvSpPr txBox="1"/>
          <p:nvPr/>
        </p:nvSpPr>
        <p:spPr>
          <a:xfrm>
            <a:off x="447816" y="601200"/>
            <a:ext cx="11292900" cy="4204800"/>
          </a:xfrm>
          <a:prstGeom prst="rect">
            <a:avLst/>
          </a:prstGeom>
          <a:noFill/>
          <a:ln>
            <a:noFill/>
          </a:ln>
        </p:spPr>
        <p:txBody>
          <a:bodyPr anchorCtr="0" anchor="ctr" bIns="45700" lIns="91425" spcFirstLastPara="1" rIns="91425" wrap="square" tIns="45700">
            <a:normAutofit/>
          </a:bodyPr>
          <a:lstStyle/>
          <a:p>
            <a:pPr indent="0" lvl="0" marL="0" rtl="0" algn="ctr">
              <a:spcBef>
                <a:spcPts val="360"/>
              </a:spcBef>
              <a:spcAft>
                <a:spcPts val="600"/>
              </a:spcAft>
              <a:buNone/>
            </a:pPr>
            <a:r>
              <a:rPr lang="en-US" sz="6300">
                <a:solidFill>
                  <a:srgbClr val="373545"/>
                </a:solidFill>
                <a:latin typeface="Gill Sans"/>
                <a:ea typeface="Gill Sans"/>
                <a:cs typeface="Gill Sans"/>
                <a:sym typeface="Gill Sans"/>
              </a:rPr>
              <a:t>SCENARIOS</a:t>
            </a:r>
            <a:endParaRPr sz="6300">
              <a:solidFill>
                <a:srgbClr val="373545"/>
              </a:solidFill>
              <a:latin typeface="Gill Sans"/>
              <a:ea typeface="Gill Sans"/>
              <a:cs typeface="Gill Sans"/>
              <a:sym typeface="Gill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1"/>
          <p:cNvSpPr txBox="1"/>
          <p:nvPr/>
        </p:nvSpPr>
        <p:spPr>
          <a:xfrm>
            <a:off x="447825" y="601200"/>
            <a:ext cx="11292900" cy="50331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2000"/>
              </a:spcBef>
              <a:spcAft>
                <a:spcPts val="0"/>
              </a:spcAft>
              <a:buNone/>
            </a:pPr>
            <a:r>
              <a:rPr lang="en-US" sz="2700">
                <a:solidFill>
                  <a:srgbClr val="373545"/>
                </a:solidFill>
                <a:latin typeface="Gill Sans"/>
                <a:ea typeface="Gill Sans"/>
                <a:cs typeface="Gill Sans"/>
                <a:sym typeface="Gill Sans"/>
              </a:rPr>
              <a:t>A) </a:t>
            </a:r>
            <a:r>
              <a:rPr lang="en-US" sz="2800">
                <a:solidFill>
                  <a:srgbClr val="373545"/>
                </a:solidFill>
                <a:latin typeface="Gill Sans"/>
                <a:ea typeface="Gill Sans"/>
                <a:cs typeface="Gill Sans"/>
                <a:sym typeface="Gill Sans"/>
              </a:rPr>
              <a:t>A board member believes the superintendent’s weekly update constantly fail to keep the board informed on important issues in the district. The member contacts the board president who agrees to bring the issue up at the next meeting in a properly convened executive session.</a:t>
            </a:r>
            <a:endParaRPr sz="2800">
              <a:solidFill>
                <a:srgbClr val="373545"/>
              </a:solidFill>
              <a:latin typeface="Gill Sans"/>
              <a:ea typeface="Gill Sans"/>
              <a:cs typeface="Gill Sans"/>
              <a:sym typeface="Gill Sans"/>
            </a:endParaRPr>
          </a:p>
          <a:p>
            <a:pPr indent="0" lvl="0" marL="0" rtl="0" algn="l">
              <a:lnSpc>
                <a:spcPct val="115000"/>
              </a:lnSpc>
              <a:spcBef>
                <a:spcPts val="2000"/>
              </a:spcBef>
              <a:spcAft>
                <a:spcPts val="0"/>
              </a:spcAft>
              <a:buNone/>
            </a:pPr>
            <a:r>
              <a:t/>
            </a:r>
            <a:endParaRPr sz="1200">
              <a:solidFill>
                <a:srgbClr val="373545"/>
              </a:solidFill>
              <a:latin typeface="Gill Sans"/>
              <a:ea typeface="Gill Sans"/>
              <a:cs typeface="Gill Sans"/>
              <a:sym typeface="Gill Sans"/>
            </a:endParaRPr>
          </a:p>
          <a:p>
            <a:pPr indent="0" lvl="0" marL="0" rtl="0" algn="l">
              <a:lnSpc>
                <a:spcPct val="115000"/>
              </a:lnSpc>
              <a:spcBef>
                <a:spcPts val="2000"/>
              </a:spcBef>
              <a:spcAft>
                <a:spcPts val="0"/>
              </a:spcAft>
              <a:buNone/>
            </a:pPr>
            <a:r>
              <a:rPr lang="en-US" sz="2700">
                <a:solidFill>
                  <a:srgbClr val="373545"/>
                </a:solidFill>
                <a:latin typeface="Gill Sans"/>
                <a:ea typeface="Gill Sans"/>
                <a:cs typeface="Gill Sans"/>
                <a:sym typeface="Gill Sans"/>
              </a:rPr>
              <a:t>B) The board has created an advocacy plan for the year and all members have chosen to become engaged in the efforts. </a:t>
            </a:r>
            <a:endParaRPr sz="2800">
              <a:solidFill>
                <a:srgbClr val="373545"/>
              </a:solidFill>
              <a:latin typeface="Gill Sans"/>
              <a:ea typeface="Gill Sans"/>
              <a:cs typeface="Gill Sans"/>
              <a:sym typeface="Gill Sans"/>
            </a:endParaRPr>
          </a:p>
          <a:p>
            <a:pPr indent="0" lvl="0" marL="0" rtl="0" algn="l">
              <a:spcBef>
                <a:spcPts val="360"/>
              </a:spcBef>
              <a:spcAft>
                <a:spcPts val="0"/>
              </a:spcAft>
              <a:buNone/>
            </a:pPr>
            <a:r>
              <a:t/>
            </a:r>
            <a:endParaRPr sz="2400">
              <a:solidFill>
                <a:srgbClr val="373545"/>
              </a:solidFill>
              <a:latin typeface="Gill Sans"/>
              <a:ea typeface="Gill Sans"/>
              <a:cs typeface="Gill Sans"/>
              <a:sym typeface="Gill Sans"/>
            </a:endParaRPr>
          </a:p>
          <a:p>
            <a:pPr indent="0" lvl="0" marL="0" rtl="0" algn="l">
              <a:spcBef>
                <a:spcPts val="600"/>
              </a:spcBef>
              <a:spcAft>
                <a:spcPts val="600"/>
              </a:spcAft>
              <a:buNone/>
            </a:pPr>
            <a:r>
              <a:rPr lang="en-US" sz="2400">
                <a:solidFill>
                  <a:srgbClr val="276E8E"/>
                </a:solidFill>
                <a:latin typeface="Gill Sans"/>
                <a:ea typeface="Gill Sans"/>
                <a:cs typeface="Gill Sans"/>
                <a:sym typeface="Gill Sans"/>
              </a:rPr>
              <a:t>Is this oversight (focused on the management system) or is it overstepping (focused on individual actions or micromanaging)?</a:t>
            </a:r>
            <a:endParaRPr sz="2400">
              <a:solidFill>
                <a:srgbClr val="276E8E"/>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8 CHARACTERISTICS OF HIGHLY EFFECTIVE SCHOOL BOARDS</a:t>
            </a:r>
            <a:endParaRPr sz="3600"/>
          </a:p>
        </p:txBody>
      </p:sp>
      <p:sp>
        <p:nvSpPr>
          <p:cNvPr id="126" name="Google Shape;126;p17"/>
          <p:cNvSpPr txBox="1"/>
          <p:nvPr/>
        </p:nvSpPr>
        <p:spPr>
          <a:xfrm>
            <a:off x="581200" y="1853175"/>
            <a:ext cx="11029500" cy="4005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700">
                <a:solidFill>
                  <a:srgbClr val="000000"/>
                </a:solidFill>
                <a:latin typeface="Gill Sans"/>
                <a:ea typeface="Gill Sans"/>
                <a:cs typeface="Gill Sans"/>
                <a:sym typeface="Gill Sans"/>
              </a:rPr>
              <a:t>1. </a:t>
            </a:r>
            <a:r>
              <a:rPr b="1" lang="en-US" sz="2700">
                <a:solidFill>
                  <a:srgbClr val="000000"/>
                </a:solidFill>
                <a:latin typeface="Gill Sans"/>
                <a:ea typeface="Gill Sans"/>
                <a:cs typeface="Gill Sans"/>
                <a:sym typeface="Gill Sans"/>
              </a:rPr>
              <a:t>Effective school boards commit to a vision of high expectations for student outcomes, quality instruction, and define clear goals toward that vision.  They make sure these goals remain their district’s top priorities and that nothing detracts from them.</a:t>
            </a:r>
            <a:endParaRPr b="1" sz="27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27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None/>
            </a:pPr>
            <a:r>
              <a:rPr lang="en-US" sz="2700">
                <a:solidFill>
                  <a:srgbClr val="000000"/>
                </a:solidFill>
                <a:latin typeface="Gill Sans"/>
                <a:ea typeface="Gill Sans"/>
                <a:cs typeface="Gill Sans"/>
                <a:sym typeface="Gill Sans"/>
              </a:rPr>
              <a:t>2. Effective school boards have strong shared beliefs and values that meld the limitless possibilities for student learning with unshakeable confidence in the district’s ability to teach all children at high levels.</a:t>
            </a:r>
            <a:endParaRPr sz="2700">
              <a:solidFill>
                <a:srgbClr val="000000"/>
              </a:solidFill>
              <a:latin typeface="Gill Sans"/>
              <a:ea typeface="Gill Sans"/>
              <a:cs typeface="Gill Sans"/>
              <a:sym typeface="Gill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2"/>
          <p:cNvSpPr txBox="1"/>
          <p:nvPr/>
        </p:nvSpPr>
        <p:spPr>
          <a:xfrm>
            <a:off x="447825" y="601200"/>
            <a:ext cx="11292900" cy="5033100"/>
          </a:xfrm>
          <a:prstGeom prst="rect">
            <a:avLst/>
          </a:prstGeom>
          <a:noFill/>
          <a:ln>
            <a:noFill/>
          </a:ln>
        </p:spPr>
        <p:txBody>
          <a:bodyPr anchorCtr="0" anchor="ctr" bIns="45700" lIns="91425" spcFirstLastPara="1" rIns="91425" wrap="square" tIns="45700">
            <a:noAutofit/>
          </a:bodyPr>
          <a:lstStyle/>
          <a:p>
            <a:pPr indent="0" lvl="0" marL="457200" rtl="0" algn="ctr">
              <a:lnSpc>
                <a:spcPct val="115000"/>
              </a:lnSpc>
              <a:spcBef>
                <a:spcPts val="2000"/>
              </a:spcBef>
              <a:spcAft>
                <a:spcPts val="0"/>
              </a:spcAft>
              <a:buNone/>
            </a:pPr>
            <a:r>
              <a:rPr b="1" lang="en-US" sz="3800">
                <a:solidFill>
                  <a:srgbClr val="373545"/>
                </a:solidFill>
                <a:latin typeface="Gill Sans"/>
                <a:ea typeface="Gill Sans"/>
                <a:cs typeface="Gill Sans"/>
                <a:sym typeface="Gill Sans"/>
              </a:rPr>
              <a:t>Questions to Ask Yourself...</a:t>
            </a:r>
            <a:endParaRPr b="1" sz="3800">
              <a:solidFill>
                <a:srgbClr val="373545"/>
              </a:solidFill>
              <a:latin typeface="Gill Sans"/>
              <a:ea typeface="Gill Sans"/>
              <a:cs typeface="Gill Sans"/>
              <a:sym typeface="Gill Sans"/>
            </a:endParaRPr>
          </a:p>
          <a:p>
            <a:pPr indent="-371856" lvl="0" marL="457200" rtl="0" algn="l">
              <a:lnSpc>
                <a:spcPct val="115000"/>
              </a:lnSpc>
              <a:spcBef>
                <a:spcPts val="2000"/>
              </a:spcBef>
              <a:spcAft>
                <a:spcPts val="0"/>
              </a:spcAft>
              <a:buClr>
                <a:srgbClr val="15113E"/>
              </a:buClr>
              <a:buSzPts val="2256"/>
              <a:buFont typeface="Noto Sans Symbols"/>
              <a:buChar char="◼"/>
            </a:pPr>
            <a:r>
              <a:rPr lang="en-US" sz="3500">
                <a:solidFill>
                  <a:srgbClr val="373545"/>
                </a:solidFill>
                <a:latin typeface="Gill Sans"/>
                <a:ea typeface="Gill Sans"/>
                <a:cs typeface="Gill Sans"/>
                <a:sym typeface="Gill Sans"/>
              </a:rPr>
              <a:t>Am I acting within policies established by the board?</a:t>
            </a:r>
            <a:endParaRPr sz="3500">
              <a:solidFill>
                <a:srgbClr val="373545"/>
              </a:solidFill>
              <a:latin typeface="Gill Sans"/>
              <a:ea typeface="Gill Sans"/>
              <a:cs typeface="Gill Sans"/>
              <a:sym typeface="Gill Sans"/>
            </a:endParaRPr>
          </a:p>
          <a:p>
            <a:pPr indent="-371856" lvl="0" marL="457200" rtl="0" algn="l">
              <a:lnSpc>
                <a:spcPct val="115000"/>
              </a:lnSpc>
              <a:spcBef>
                <a:spcPts val="0"/>
              </a:spcBef>
              <a:spcAft>
                <a:spcPts val="0"/>
              </a:spcAft>
              <a:buClr>
                <a:srgbClr val="15113E"/>
              </a:buClr>
              <a:buSzPts val="2256"/>
              <a:buFont typeface="Noto Sans Symbols"/>
              <a:buChar char="◼"/>
            </a:pPr>
            <a:r>
              <a:rPr lang="en-US" sz="3500">
                <a:solidFill>
                  <a:srgbClr val="373545"/>
                </a:solidFill>
                <a:latin typeface="Gill Sans"/>
                <a:ea typeface="Gill Sans"/>
                <a:cs typeface="Gill Sans"/>
                <a:sym typeface="Gill Sans"/>
              </a:rPr>
              <a:t>Am I focused on what is good for ALL kids?</a:t>
            </a:r>
            <a:endParaRPr sz="3500">
              <a:solidFill>
                <a:srgbClr val="373545"/>
              </a:solidFill>
              <a:latin typeface="Gill Sans"/>
              <a:ea typeface="Gill Sans"/>
              <a:cs typeface="Gill Sans"/>
              <a:sym typeface="Gill Sans"/>
            </a:endParaRPr>
          </a:p>
          <a:p>
            <a:pPr indent="-371856" lvl="0" marL="457200" rtl="0" algn="l">
              <a:lnSpc>
                <a:spcPct val="115000"/>
              </a:lnSpc>
              <a:spcBef>
                <a:spcPts val="0"/>
              </a:spcBef>
              <a:spcAft>
                <a:spcPts val="0"/>
              </a:spcAft>
              <a:buClr>
                <a:srgbClr val="15113E"/>
              </a:buClr>
              <a:buSzPts val="2256"/>
              <a:buFont typeface="Noto Sans Symbols"/>
              <a:buChar char="◼"/>
            </a:pPr>
            <a:r>
              <a:rPr lang="en-US" sz="3500">
                <a:solidFill>
                  <a:srgbClr val="373545"/>
                </a:solidFill>
                <a:latin typeface="Gill Sans"/>
                <a:ea typeface="Gill Sans"/>
                <a:cs typeface="Gill Sans"/>
                <a:sym typeface="Gill Sans"/>
              </a:rPr>
              <a:t>Am I acting as an individual board member or is the board as a whole acting?  </a:t>
            </a:r>
            <a:endParaRPr sz="3500">
              <a:solidFill>
                <a:srgbClr val="373545"/>
              </a:solidFill>
              <a:latin typeface="Gill Sans"/>
              <a:ea typeface="Gill Sans"/>
              <a:cs typeface="Gill Sans"/>
              <a:sym typeface="Gill Sans"/>
            </a:endParaRPr>
          </a:p>
          <a:p>
            <a:pPr indent="-371856" lvl="0" marL="457200" rtl="0" algn="l">
              <a:lnSpc>
                <a:spcPct val="115000"/>
              </a:lnSpc>
              <a:spcBef>
                <a:spcPts val="0"/>
              </a:spcBef>
              <a:spcAft>
                <a:spcPts val="0"/>
              </a:spcAft>
              <a:buClr>
                <a:srgbClr val="15113E"/>
              </a:buClr>
              <a:buSzPts val="2256"/>
              <a:buFont typeface="Noto Sans Symbols"/>
              <a:buChar char="◼"/>
            </a:pPr>
            <a:r>
              <a:rPr lang="en-US" sz="3500">
                <a:solidFill>
                  <a:srgbClr val="373545"/>
                </a:solidFill>
                <a:latin typeface="Gill Sans"/>
                <a:ea typeface="Gill Sans"/>
                <a:cs typeface="Gill Sans"/>
                <a:sym typeface="Gill Sans"/>
              </a:rPr>
              <a:t>Are we allowing our educational leader, our only employee, the superintendent to do the job he/she was hired to do?  </a:t>
            </a:r>
            <a:endParaRPr sz="3300">
              <a:solidFill>
                <a:srgbClr val="373545"/>
              </a:solidFill>
              <a:latin typeface="Gill Sans"/>
              <a:ea typeface="Gill Sans"/>
              <a:cs typeface="Gill Sans"/>
              <a:sym typeface="Gill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3"/>
          <p:cNvSpPr txBox="1"/>
          <p:nvPr/>
        </p:nvSpPr>
        <p:spPr>
          <a:xfrm>
            <a:off x="447825" y="601200"/>
            <a:ext cx="11292900" cy="162870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ctr">
              <a:spcBef>
                <a:spcPts val="360"/>
              </a:spcBef>
              <a:spcAft>
                <a:spcPts val="600"/>
              </a:spcAft>
              <a:buNone/>
            </a:pPr>
            <a:r>
              <a:rPr lang="en-US" sz="5500">
                <a:solidFill>
                  <a:srgbClr val="373545"/>
                </a:solidFill>
                <a:latin typeface="Gill Sans"/>
                <a:ea typeface="Gill Sans"/>
                <a:cs typeface="Gill Sans"/>
                <a:sym typeface="Gill Sans"/>
              </a:rPr>
              <a:t>What Happens When The Board Lacks A Strong Governance Team Relationship?</a:t>
            </a:r>
            <a:endParaRPr sz="5500">
              <a:solidFill>
                <a:srgbClr val="373545"/>
              </a:solidFill>
              <a:latin typeface="Gill Sans"/>
              <a:ea typeface="Gill Sans"/>
              <a:cs typeface="Gill Sans"/>
              <a:sym typeface="Gill Sans"/>
            </a:endParaRPr>
          </a:p>
        </p:txBody>
      </p:sp>
      <p:pic>
        <p:nvPicPr>
          <p:cNvPr id="490" name="Google Shape;490;p63"/>
          <p:cNvPicPr preferRelativeResize="0"/>
          <p:nvPr/>
        </p:nvPicPr>
        <p:blipFill>
          <a:blip r:embed="rId3">
            <a:alphaModFix/>
          </a:blip>
          <a:stretch>
            <a:fillRect/>
          </a:stretch>
        </p:blipFill>
        <p:spPr>
          <a:xfrm>
            <a:off x="3472450" y="2133975"/>
            <a:ext cx="5247101" cy="3796275"/>
          </a:xfrm>
          <a:prstGeom prst="rect">
            <a:avLst/>
          </a:prstGeom>
          <a:noFill/>
          <a:ln cap="flat" cmpd="sng" w="28575">
            <a:solidFill>
              <a:srgbClr val="00A8E2"/>
            </a:solidFill>
            <a:prstDash val="solid"/>
            <a:round/>
            <a:headEnd len="sm" w="sm" type="none"/>
            <a:tailEnd len="sm" w="sm" type="none"/>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4"/>
          <p:cNvSpPr txBox="1"/>
          <p:nvPr/>
        </p:nvSpPr>
        <p:spPr>
          <a:xfrm>
            <a:off x="449550" y="1326600"/>
            <a:ext cx="11292900" cy="4260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400"/>
              </a:spcBef>
              <a:spcAft>
                <a:spcPts val="0"/>
              </a:spcAft>
              <a:buNone/>
            </a:pPr>
            <a:r>
              <a:rPr b="1" lang="en-US" sz="3200">
                <a:solidFill>
                  <a:srgbClr val="373545"/>
                </a:solidFill>
                <a:latin typeface="Gill Sans"/>
                <a:ea typeface="Gill Sans"/>
                <a:cs typeface="Gill Sans"/>
                <a:sym typeface="Gill Sans"/>
              </a:rPr>
              <a:t>Governance Team Relationship Questions School Boards Should Ask</a:t>
            </a:r>
            <a:endParaRPr b="1" sz="3200">
              <a:solidFill>
                <a:srgbClr val="373545"/>
              </a:solidFill>
              <a:latin typeface="Gill Sans"/>
              <a:ea typeface="Gill Sans"/>
              <a:cs typeface="Gill Sans"/>
              <a:sym typeface="Gill Sans"/>
            </a:endParaRPr>
          </a:p>
          <a:p>
            <a:pPr indent="0" lvl="0" marL="0" rtl="0" algn="ctr">
              <a:lnSpc>
                <a:spcPct val="90000"/>
              </a:lnSpc>
              <a:spcBef>
                <a:spcPts val="600"/>
              </a:spcBef>
              <a:spcAft>
                <a:spcPts val="0"/>
              </a:spcAft>
              <a:buNone/>
            </a:pPr>
            <a:r>
              <a:t/>
            </a:r>
            <a:endParaRPr sz="2300">
              <a:solidFill>
                <a:srgbClr val="373545"/>
              </a:solidFill>
              <a:latin typeface="Gill Sans"/>
              <a:ea typeface="Gill Sans"/>
              <a:cs typeface="Gill Sans"/>
              <a:sym typeface="Gill Sans"/>
            </a:endParaRPr>
          </a:p>
          <a:p>
            <a:pPr indent="-412750" lvl="0" marL="457200" rtl="0" algn="l">
              <a:lnSpc>
                <a:spcPct val="90000"/>
              </a:lnSpc>
              <a:spcBef>
                <a:spcPts val="600"/>
              </a:spcBef>
              <a:spcAft>
                <a:spcPts val="0"/>
              </a:spcAft>
              <a:buClr>
                <a:srgbClr val="15113E"/>
              </a:buClr>
              <a:buSzPts val="2900"/>
              <a:buFont typeface="Noto Sans Symbols"/>
              <a:buAutoNum type="arabicPeriod"/>
            </a:pPr>
            <a:r>
              <a:rPr lang="en-US" sz="2900">
                <a:solidFill>
                  <a:srgbClr val="373545"/>
                </a:solidFill>
                <a:latin typeface="Gill Sans"/>
                <a:ea typeface="Gill Sans"/>
                <a:cs typeface="Gill Sans"/>
                <a:sym typeface="Gill Sans"/>
              </a:rPr>
              <a:t>Do we understand the distinct roles and relationships between the superintendent and the board?</a:t>
            </a:r>
            <a:endParaRPr sz="2900">
              <a:solidFill>
                <a:srgbClr val="373545"/>
              </a:solidFill>
              <a:latin typeface="Gill Sans"/>
              <a:ea typeface="Gill Sans"/>
              <a:cs typeface="Gill Sans"/>
              <a:sym typeface="Gill Sans"/>
            </a:endParaRPr>
          </a:p>
          <a:p>
            <a:pPr indent="-412750" lvl="0" marL="457200" rtl="0" algn="l">
              <a:lnSpc>
                <a:spcPct val="90000"/>
              </a:lnSpc>
              <a:spcBef>
                <a:spcPts val="0"/>
              </a:spcBef>
              <a:spcAft>
                <a:spcPts val="0"/>
              </a:spcAft>
              <a:buClr>
                <a:srgbClr val="15113E"/>
              </a:buClr>
              <a:buSzPts val="2900"/>
              <a:buFont typeface="Noto Sans Symbols"/>
              <a:buAutoNum type="arabicPeriod"/>
            </a:pPr>
            <a:r>
              <a:rPr lang="en-US" sz="2900">
                <a:solidFill>
                  <a:srgbClr val="373545"/>
                </a:solidFill>
                <a:latin typeface="Gill Sans"/>
                <a:ea typeface="Gill Sans"/>
                <a:cs typeface="Gill Sans"/>
                <a:sym typeface="Gill Sans"/>
              </a:rPr>
              <a:t>Do we have a clear set of board operating procedures for communication, decision-making, board norms, etc.?</a:t>
            </a:r>
            <a:endParaRPr sz="2900">
              <a:solidFill>
                <a:srgbClr val="373545"/>
              </a:solidFill>
              <a:latin typeface="Gill Sans"/>
              <a:ea typeface="Gill Sans"/>
              <a:cs typeface="Gill Sans"/>
              <a:sym typeface="Gill Sans"/>
            </a:endParaRPr>
          </a:p>
          <a:p>
            <a:pPr indent="-412750" lvl="0" marL="457200" rtl="0" algn="l">
              <a:lnSpc>
                <a:spcPct val="90000"/>
              </a:lnSpc>
              <a:spcBef>
                <a:spcPts val="0"/>
              </a:spcBef>
              <a:spcAft>
                <a:spcPts val="0"/>
              </a:spcAft>
              <a:buClr>
                <a:srgbClr val="15113E"/>
              </a:buClr>
              <a:buSzPts val="2900"/>
              <a:buFont typeface="Noto Sans Symbols"/>
              <a:buAutoNum type="arabicPeriod"/>
            </a:pPr>
            <a:r>
              <a:rPr lang="en-US" sz="2900">
                <a:solidFill>
                  <a:srgbClr val="373545"/>
                </a:solidFill>
                <a:latin typeface="Gill Sans"/>
                <a:ea typeface="Gill Sans"/>
                <a:cs typeface="Gill Sans"/>
                <a:sym typeface="Gill Sans"/>
              </a:rPr>
              <a:t>Does our process for evaluating the superintendent include opportunities for discussion with the superintendent around the instrument used, as well as attainment of the superintendent’s goals?</a:t>
            </a:r>
            <a:endParaRPr sz="2900">
              <a:solidFill>
                <a:srgbClr val="373545"/>
              </a:solidFill>
              <a:latin typeface="Gill Sans"/>
              <a:ea typeface="Gill Sans"/>
              <a:cs typeface="Gill Sans"/>
              <a:sym typeface="Gill Sans"/>
            </a:endParaRPr>
          </a:p>
          <a:p>
            <a:pPr indent="-412750" lvl="0" marL="457200" rtl="0" algn="l">
              <a:lnSpc>
                <a:spcPct val="90000"/>
              </a:lnSpc>
              <a:spcBef>
                <a:spcPts val="0"/>
              </a:spcBef>
              <a:spcAft>
                <a:spcPts val="0"/>
              </a:spcAft>
              <a:buClr>
                <a:srgbClr val="15113E"/>
              </a:buClr>
              <a:buSzPts val="2900"/>
              <a:buFont typeface="Noto Sans Symbols"/>
              <a:buAutoNum type="arabicPeriod"/>
            </a:pPr>
            <a:r>
              <a:rPr lang="en-US" sz="2900">
                <a:solidFill>
                  <a:srgbClr val="373545"/>
                </a:solidFill>
                <a:latin typeface="Gill Sans"/>
                <a:ea typeface="Gill Sans"/>
                <a:cs typeface="Gill Sans"/>
                <a:sym typeface="Gill Sans"/>
              </a:rPr>
              <a:t>Do we have a self-evaluation process for the board?</a:t>
            </a:r>
            <a:endParaRPr sz="2900">
              <a:solidFill>
                <a:srgbClr val="373545"/>
              </a:solidFill>
              <a:latin typeface="Gill Sans"/>
              <a:ea typeface="Gill Sans"/>
              <a:cs typeface="Gill Sans"/>
              <a:sym typeface="Gill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5"/>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GOVERNANCE TEAM RELATIONSHIPS</a:t>
            </a:r>
            <a:endParaRPr b="1" sz="2800">
              <a:solidFill>
                <a:srgbClr val="FFFFFF"/>
              </a:solidFill>
              <a:latin typeface="Gill Sans"/>
              <a:ea typeface="Gill Sans"/>
              <a:cs typeface="Gill Sans"/>
              <a:sym typeface="Gill Sans"/>
            </a:endParaRPr>
          </a:p>
        </p:txBody>
      </p:sp>
      <p:sp>
        <p:nvSpPr>
          <p:cNvPr id="503" name="Google Shape;503;p65"/>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504" name="Google Shape;504;p65"/>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403606" lvl="0" marL="457200" rtl="0" algn="l">
              <a:spcBef>
                <a:spcPts val="360"/>
              </a:spcBef>
              <a:spcAft>
                <a:spcPts val="0"/>
              </a:spcAft>
              <a:buClr>
                <a:srgbClr val="15113E"/>
              </a:buClr>
              <a:buSzPts val="2756"/>
              <a:buFont typeface="Noto Sans Symbols"/>
              <a:buChar char="◼"/>
            </a:pPr>
            <a:r>
              <a:rPr lang="en-US" sz="2900">
                <a:solidFill>
                  <a:srgbClr val="373545"/>
                </a:solidFill>
                <a:latin typeface="Gill Sans"/>
                <a:ea typeface="Gill Sans"/>
                <a:cs typeface="Gill Sans"/>
                <a:sym typeface="Gill Sans"/>
              </a:rPr>
              <a:t>Working with the superintendent and community, sets the overall vision and direction for the school district.</a:t>
            </a:r>
            <a:endParaRPr sz="2900">
              <a:solidFill>
                <a:srgbClr val="373545"/>
              </a:solidFill>
              <a:latin typeface="Gill Sans"/>
              <a:ea typeface="Gill Sans"/>
              <a:cs typeface="Gill Sans"/>
              <a:sym typeface="Gill Sans"/>
            </a:endParaRPr>
          </a:p>
          <a:p>
            <a:pPr indent="-403606" lvl="0" marL="457200" rtl="0" algn="l">
              <a:spcBef>
                <a:spcPts val="0"/>
              </a:spcBef>
              <a:spcAft>
                <a:spcPts val="0"/>
              </a:spcAft>
              <a:buClr>
                <a:srgbClr val="276E8E"/>
              </a:buClr>
              <a:buSzPts val="2756"/>
              <a:buFont typeface="Noto Sans Symbols"/>
              <a:buChar char="◼"/>
            </a:pPr>
            <a:r>
              <a:rPr lang="en-US" sz="2900">
                <a:solidFill>
                  <a:srgbClr val="276E8E"/>
                </a:solidFill>
                <a:latin typeface="Gill Sans"/>
                <a:ea typeface="Gill Sans"/>
                <a:cs typeface="Gill Sans"/>
                <a:sym typeface="Gill Sans"/>
              </a:rPr>
              <a:t>Approves the school district mission.</a:t>
            </a:r>
            <a:endParaRPr sz="2900">
              <a:solidFill>
                <a:srgbClr val="276E8E"/>
              </a:solidFill>
              <a:latin typeface="Gill Sans"/>
              <a:ea typeface="Gill Sans"/>
              <a:cs typeface="Gill Sans"/>
              <a:sym typeface="Gill Sans"/>
            </a:endParaRPr>
          </a:p>
          <a:p>
            <a:pPr indent="0" lvl="0" marL="0" rtl="0" algn="l">
              <a:spcBef>
                <a:spcPts val="600"/>
              </a:spcBef>
              <a:spcAft>
                <a:spcPts val="0"/>
              </a:spcAft>
              <a:buNone/>
            </a:pPr>
            <a:r>
              <a:t/>
            </a:r>
            <a:endParaRPr sz="2900">
              <a:solidFill>
                <a:srgbClr val="980000"/>
              </a:solidFill>
              <a:latin typeface="Gill Sans"/>
              <a:ea typeface="Gill Sans"/>
              <a:cs typeface="Gill Sans"/>
              <a:sym typeface="Gill Sans"/>
            </a:endParaRPr>
          </a:p>
          <a:p>
            <a:pPr indent="0" lvl="0" marL="0" rtl="0" algn="l">
              <a:spcBef>
                <a:spcPts val="600"/>
              </a:spcBef>
              <a:spcAft>
                <a:spcPts val="600"/>
              </a:spcAft>
              <a:buNone/>
            </a:pPr>
            <a:r>
              <a:t/>
            </a:r>
            <a:endParaRPr sz="2900">
              <a:solidFill>
                <a:srgbClr val="373545"/>
              </a:solidFill>
              <a:latin typeface="Gill Sans"/>
              <a:ea typeface="Gill Sans"/>
              <a:cs typeface="Gill Sans"/>
              <a:sym typeface="Gill Sans"/>
            </a:endParaRPr>
          </a:p>
        </p:txBody>
      </p:sp>
      <p:sp>
        <p:nvSpPr>
          <p:cNvPr id="505" name="Google Shape;505;p65"/>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506" name="Google Shape;506;p65"/>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52806" lvl="0" marL="457200" rtl="0" algn="l">
              <a:spcBef>
                <a:spcPts val="360"/>
              </a:spcBef>
              <a:spcAft>
                <a:spcPts val="0"/>
              </a:spcAft>
              <a:buClr>
                <a:srgbClr val="15113E"/>
              </a:buClr>
              <a:buSzPts val="1956"/>
              <a:buFont typeface="Noto Sans Symbols"/>
              <a:buChar char="◼"/>
            </a:pPr>
            <a:r>
              <a:rPr lang="en-US" sz="2100">
                <a:solidFill>
                  <a:srgbClr val="373545"/>
                </a:solidFill>
                <a:latin typeface="Gill Sans"/>
                <a:ea typeface="Gill Sans"/>
                <a:cs typeface="Gill Sans"/>
                <a:sym typeface="Gill Sans"/>
              </a:rPr>
              <a:t>Provides resources and support to the board working with the community during the visioning process.</a:t>
            </a:r>
            <a:endParaRPr sz="2100">
              <a:solidFill>
                <a:srgbClr val="373545"/>
              </a:solidFill>
              <a:latin typeface="Gill Sans"/>
              <a:ea typeface="Gill Sans"/>
              <a:cs typeface="Gill Sans"/>
              <a:sym typeface="Gill Sans"/>
            </a:endParaRPr>
          </a:p>
          <a:p>
            <a:pPr indent="-352806" lvl="0" marL="457200" rtl="0" algn="l">
              <a:spcBef>
                <a:spcPts val="0"/>
              </a:spcBef>
              <a:spcAft>
                <a:spcPts val="0"/>
              </a:spcAft>
              <a:buClr>
                <a:srgbClr val="15113E"/>
              </a:buClr>
              <a:buSzPts val="1956"/>
              <a:buFont typeface="Noto Sans Symbols"/>
              <a:buChar char="◼"/>
            </a:pPr>
            <a:r>
              <a:rPr lang="en-US" sz="2100">
                <a:solidFill>
                  <a:srgbClr val="373545"/>
                </a:solidFill>
                <a:latin typeface="Gill Sans"/>
                <a:ea typeface="Gill Sans"/>
                <a:cs typeface="Gill Sans"/>
                <a:sym typeface="Gill Sans"/>
              </a:rPr>
              <a:t>Facilitates communication within the school district and with external stakeholders to determine and promote the vision.</a:t>
            </a:r>
            <a:endParaRPr sz="2100">
              <a:solidFill>
                <a:srgbClr val="373545"/>
              </a:solidFill>
              <a:latin typeface="Gill Sans"/>
              <a:ea typeface="Gill Sans"/>
              <a:cs typeface="Gill Sans"/>
              <a:sym typeface="Gill Sans"/>
            </a:endParaRPr>
          </a:p>
          <a:p>
            <a:pPr indent="-352806" lvl="0" marL="457200" rtl="0" algn="l">
              <a:spcBef>
                <a:spcPts val="0"/>
              </a:spcBef>
              <a:spcAft>
                <a:spcPts val="0"/>
              </a:spcAft>
              <a:buClr>
                <a:srgbClr val="276E8E"/>
              </a:buClr>
              <a:buSzPts val="1956"/>
              <a:buFont typeface="Noto Sans Symbols"/>
              <a:buChar char="◼"/>
            </a:pPr>
            <a:r>
              <a:rPr lang="en-US" sz="2100">
                <a:solidFill>
                  <a:srgbClr val="276E8E"/>
                </a:solidFill>
                <a:latin typeface="Gill Sans"/>
                <a:ea typeface="Gill Sans"/>
                <a:cs typeface="Gill Sans"/>
                <a:sym typeface="Gill Sans"/>
              </a:rPr>
              <a:t>Provides resources and support to the school board.</a:t>
            </a:r>
            <a:endParaRPr sz="2100">
              <a:solidFill>
                <a:srgbClr val="276E8E"/>
              </a:solidFill>
              <a:latin typeface="Gill Sans"/>
              <a:ea typeface="Gill Sans"/>
              <a:cs typeface="Gill Sans"/>
              <a:sym typeface="Gill Sans"/>
            </a:endParaRPr>
          </a:p>
          <a:p>
            <a:pPr indent="-352806" lvl="0" marL="457200" rtl="0" algn="l">
              <a:spcBef>
                <a:spcPts val="0"/>
              </a:spcBef>
              <a:spcAft>
                <a:spcPts val="0"/>
              </a:spcAft>
              <a:buClr>
                <a:srgbClr val="276E8E"/>
              </a:buClr>
              <a:buSzPts val="1956"/>
              <a:buFont typeface="Noto Sans Symbols"/>
              <a:buChar char="◼"/>
            </a:pPr>
            <a:r>
              <a:rPr lang="en-US" sz="2100">
                <a:solidFill>
                  <a:srgbClr val="276E8E"/>
                </a:solidFill>
                <a:latin typeface="Gill Sans"/>
                <a:ea typeface="Gill Sans"/>
                <a:cs typeface="Gill Sans"/>
                <a:sym typeface="Gill Sans"/>
              </a:rPr>
              <a:t>Assures the mission is incorporated into school district communications.</a:t>
            </a:r>
            <a:endParaRPr sz="2100">
              <a:solidFill>
                <a:srgbClr val="276E8E"/>
              </a:solidFill>
              <a:latin typeface="Gill Sans"/>
              <a:ea typeface="Gill Sans"/>
              <a:cs typeface="Gill Sans"/>
              <a:sym typeface="Gill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6"/>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GOVERNANCE TEAM RELATIONSHIPS</a:t>
            </a:r>
            <a:endParaRPr b="1" sz="2800">
              <a:solidFill>
                <a:srgbClr val="FFFFFF"/>
              </a:solidFill>
              <a:latin typeface="Gill Sans"/>
              <a:ea typeface="Gill Sans"/>
              <a:cs typeface="Gill Sans"/>
              <a:sym typeface="Gill Sans"/>
            </a:endParaRPr>
          </a:p>
        </p:txBody>
      </p:sp>
      <p:sp>
        <p:nvSpPr>
          <p:cNvPr id="513" name="Google Shape;513;p66"/>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514" name="Google Shape;514;p66"/>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515" name="Google Shape;515;p66"/>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422656" lvl="0" marL="457200" rtl="0" algn="l">
              <a:spcBef>
                <a:spcPts val="360"/>
              </a:spcBef>
              <a:spcAft>
                <a:spcPts val="0"/>
              </a:spcAft>
              <a:buClr>
                <a:srgbClr val="373545"/>
              </a:buClr>
              <a:buSzPts val="3056"/>
              <a:buFont typeface="Noto Sans Symbols"/>
              <a:buChar char="◼"/>
            </a:pPr>
            <a:r>
              <a:rPr lang="en-US" sz="3200">
                <a:solidFill>
                  <a:srgbClr val="373545"/>
                </a:solidFill>
                <a:latin typeface="Gill Sans"/>
                <a:ea typeface="Gill Sans"/>
                <a:cs typeface="Gill Sans"/>
                <a:sym typeface="Gill Sans"/>
              </a:rPr>
              <a:t>Sets board goals and approves resource allocation for the school system based on the strategic plan.</a:t>
            </a:r>
            <a:endParaRPr sz="3200">
              <a:solidFill>
                <a:srgbClr val="373545"/>
              </a:solidFill>
              <a:latin typeface="Gill Sans"/>
              <a:ea typeface="Gill Sans"/>
              <a:cs typeface="Gill Sans"/>
              <a:sym typeface="Gill Sans"/>
            </a:endParaRPr>
          </a:p>
          <a:p>
            <a:pPr indent="-422656" lvl="0" marL="457200" rtl="0" algn="l">
              <a:spcBef>
                <a:spcPts val="0"/>
              </a:spcBef>
              <a:spcAft>
                <a:spcPts val="0"/>
              </a:spcAft>
              <a:buClr>
                <a:srgbClr val="276E8E"/>
              </a:buClr>
              <a:buSzPts val="3056"/>
              <a:buFont typeface="Noto Sans Symbols"/>
              <a:buChar char="◼"/>
            </a:pPr>
            <a:r>
              <a:rPr lang="en-US" sz="3200">
                <a:solidFill>
                  <a:srgbClr val="276E8E"/>
                </a:solidFill>
                <a:latin typeface="Gill Sans"/>
                <a:ea typeface="Gill Sans"/>
                <a:cs typeface="Gill Sans"/>
                <a:sym typeface="Gill Sans"/>
              </a:rPr>
              <a:t>Set, approves, and monitors policies. </a:t>
            </a:r>
            <a:endParaRPr sz="3200">
              <a:solidFill>
                <a:srgbClr val="980000"/>
              </a:solidFill>
              <a:latin typeface="Gill Sans"/>
              <a:ea typeface="Gill Sans"/>
              <a:cs typeface="Gill Sans"/>
              <a:sym typeface="Gill Sans"/>
            </a:endParaRPr>
          </a:p>
          <a:p>
            <a:pPr indent="0" lvl="0" marL="0" rtl="0" algn="l">
              <a:spcBef>
                <a:spcPts val="600"/>
              </a:spcBef>
              <a:spcAft>
                <a:spcPts val="600"/>
              </a:spcAft>
              <a:buNone/>
            </a:pPr>
            <a:r>
              <a:t/>
            </a:r>
            <a:endParaRPr sz="3200">
              <a:solidFill>
                <a:srgbClr val="373545"/>
              </a:solidFill>
              <a:latin typeface="Gill Sans"/>
              <a:ea typeface="Gill Sans"/>
              <a:cs typeface="Gill Sans"/>
              <a:sym typeface="Gill Sans"/>
            </a:endParaRPr>
          </a:p>
        </p:txBody>
      </p:sp>
      <p:sp>
        <p:nvSpPr>
          <p:cNvPr id="516" name="Google Shape;516;p66"/>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40106" lvl="0" marL="457200" rtl="0" algn="l">
              <a:spcBef>
                <a:spcPts val="360"/>
              </a:spcBef>
              <a:spcAft>
                <a:spcPts val="0"/>
              </a:spcAft>
              <a:buClr>
                <a:srgbClr val="15113E"/>
              </a:buClr>
              <a:buSzPts val="1756"/>
              <a:buFont typeface="Noto Sans Symbols"/>
              <a:buChar char="◼"/>
            </a:pPr>
            <a:r>
              <a:rPr lang="en-US" sz="1900">
                <a:solidFill>
                  <a:srgbClr val="373545"/>
                </a:solidFill>
                <a:latin typeface="Gill Sans"/>
                <a:ea typeface="Gill Sans"/>
                <a:cs typeface="Gill Sans"/>
                <a:sym typeface="Gill Sans"/>
              </a:rPr>
              <a:t>Creates objectives and action plans to support the school district goals and the strategic plan.</a:t>
            </a:r>
            <a:endParaRPr sz="1900">
              <a:solidFill>
                <a:srgbClr val="373545"/>
              </a:solidFill>
              <a:latin typeface="Gill Sans"/>
              <a:ea typeface="Gill Sans"/>
              <a:cs typeface="Gill Sans"/>
              <a:sym typeface="Gill Sans"/>
            </a:endParaRPr>
          </a:p>
          <a:p>
            <a:pPr indent="-340106" lvl="0" marL="457200" rtl="0" algn="l">
              <a:spcBef>
                <a:spcPts val="0"/>
              </a:spcBef>
              <a:spcAft>
                <a:spcPts val="0"/>
              </a:spcAft>
              <a:buClr>
                <a:srgbClr val="15113E"/>
              </a:buClr>
              <a:buSzPts val="1756"/>
              <a:buFont typeface="Noto Sans Symbols"/>
              <a:buChar char="◼"/>
            </a:pPr>
            <a:r>
              <a:rPr lang="en-US" sz="1900">
                <a:solidFill>
                  <a:srgbClr val="373545"/>
                </a:solidFill>
                <a:latin typeface="Gill Sans"/>
                <a:ea typeface="Gill Sans"/>
                <a:cs typeface="Gill Sans"/>
                <a:sym typeface="Gill Sans"/>
              </a:rPr>
              <a:t>Identifies and recommends human, material, and financials resources needed to implement the strategic plan goals.</a:t>
            </a:r>
            <a:endParaRPr sz="1900">
              <a:solidFill>
                <a:srgbClr val="373545"/>
              </a:solidFill>
              <a:latin typeface="Gill Sans"/>
              <a:ea typeface="Gill Sans"/>
              <a:cs typeface="Gill Sans"/>
              <a:sym typeface="Gill Sans"/>
            </a:endParaRPr>
          </a:p>
          <a:p>
            <a:pPr indent="-340106" lvl="0" marL="457200" rtl="0" algn="l">
              <a:spcBef>
                <a:spcPts val="0"/>
              </a:spcBef>
              <a:spcAft>
                <a:spcPts val="0"/>
              </a:spcAft>
              <a:buClr>
                <a:srgbClr val="15113E"/>
              </a:buClr>
              <a:buSzPts val="1756"/>
              <a:buFont typeface="Noto Sans Symbols"/>
              <a:buChar char="◼"/>
            </a:pPr>
            <a:r>
              <a:rPr lang="en-US" sz="1900">
                <a:solidFill>
                  <a:srgbClr val="373545"/>
                </a:solidFill>
                <a:latin typeface="Gill Sans"/>
                <a:ea typeface="Gill Sans"/>
                <a:cs typeface="Gill Sans"/>
                <a:sym typeface="Gill Sans"/>
              </a:rPr>
              <a:t>Recommends a budget for board approval that supports the strategic plan.</a:t>
            </a:r>
            <a:endParaRPr sz="1900">
              <a:solidFill>
                <a:srgbClr val="373545"/>
              </a:solidFill>
              <a:latin typeface="Gill Sans"/>
              <a:ea typeface="Gill Sans"/>
              <a:cs typeface="Gill Sans"/>
              <a:sym typeface="Gill Sans"/>
            </a:endParaRPr>
          </a:p>
          <a:p>
            <a:pPr indent="-340106" lvl="0" marL="457200" rtl="0" algn="l">
              <a:spcBef>
                <a:spcPts val="0"/>
              </a:spcBef>
              <a:spcAft>
                <a:spcPts val="0"/>
              </a:spcAft>
              <a:buClr>
                <a:srgbClr val="276E8E"/>
              </a:buClr>
              <a:buSzPts val="1756"/>
              <a:buFont typeface="Noto Sans Symbols"/>
              <a:buChar char="◼"/>
            </a:pPr>
            <a:r>
              <a:rPr lang="en-US" sz="1900">
                <a:solidFill>
                  <a:srgbClr val="276E8E"/>
                </a:solidFill>
                <a:latin typeface="Gill Sans"/>
                <a:ea typeface="Gill Sans"/>
                <a:cs typeface="Gill Sans"/>
                <a:sym typeface="Gill Sans"/>
              </a:rPr>
              <a:t>Supports the board in developing and implementing policies.</a:t>
            </a:r>
            <a:endParaRPr sz="1900">
              <a:solidFill>
                <a:srgbClr val="276E8E"/>
              </a:solidFill>
              <a:latin typeface="Gill Sans"/>
              <a:ea typeface="Gill Sans"/>
              <a:cs typeface="Gill Sans"/>
              <a:sym typeface="Gill Sans"/>
            </a:endParaRPr>
          </a:p>
          <a:p>
            <a:pPr indent="-340106" lvl="0" marL="457200" rtl="0" algn="l">
              <a:spcBef>
                <a:spcPts val="0"/>
              </a:spcBef>
              <a:spcAft>
                <a:spcPts val="0"/>
              </a:spcAft>
              <a:buClr>
                <a:srgbClr val="276E8E"/>
              </a:buClr>
              <a:buSzPts val="1756"/>
              <a:buFont typeface="Noto Sans Symbols"/>
              <a:buChar char="◼"/>
            </a:pPr>
            <a:r>
              <a:rPr lang="en-US" sz="1900">
                <a:solidFill>
                  <a:srgbClr val="276E8E"/>
                </a:solidFill>
                <a:latin typeface="Gill Sans"/>
                <a:ea typeface="Gill Sans"/>
                <a:cs typeface="Gill Sans"/>
                <a:sym typeface="Gill Sans"/>
              </a:rPr>
              <a:t>Develops administrative procedures/ regulations in support of the board policies.</a:t>
            </a:r>
            <a:endParaRPr sz="1900">
              <a:solidFill>
                <a:srgbClr val="276E8E"/>
              </a:solidFill>
              <a:latin typeface="Gill Sans"/>
              <a:ea typeface="Gill Sans"/>
              <a:cs typeface="Gill Sans"/>
              <a:sym typeface="Gill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7"/>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GOVERNANCE TEAM RELATIONSHIPS</a:t>
            </a:r>
            <a:endParaRPr b="1" sz="2800">
              <a:solidFill>
                <a:srgbClr val="FFFFFF"/>
              </a:solidFill>
              <a:latin typeface="Gill Sans"/>
              <a:ea typeface="Gill Sans"/>
              <a:cs typeface="Gill Sans"/>
              <a:sym typeface="Gill Sans"/>
            </a:endParaRPr>
          </a:p>
        </p:txBody>
      </p:sp>
      <p:sp>
        <p:nvSpPr>
          <p:cNvPr id="523" name="Google Shape;523;p67"/>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524" name="Google Shape;524;p67"/>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525" name="Google Shape;525;p67"/>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346456" lvl="0" marL="457200" rtl="0" algn="l">
              <a:spcBef>
                <a:spcPts val="360"/>
              </a:spcBef>
              <a:spcAft>
                <a:spcPts val="0"/>
              </a:spcAft>
              <a:buClr>
                <a:srgbClr val="373545"/>
              </a:buClr>
              <a:buSzPts val="1856"/>
              <a:buFont typeface="Noto Sans Symbols"/>
              <a:buChar char="◼"/>
            </a:pPr>
            <a:r>
              <a:rPr lang="en-US" sz="2000">
                <a:solidFill>
                  <a:srgbClr val="373545"/>
                </a:solidFill>
                <a:latin typeface="Gill Sans"/>
                <a:ea typeface="Gill Sans"/>
                <a:cs typeface="Gill Sans"/>
                <a:sym typeface="Gill Sans"/>
              </a:rPr>
              <a:t>Monitors the district performance for accountability.</a:t>
            </a:r>
            <a:endParaRPr sz="2000">
              <a:solidFill>
                <a:srgbClr val="373545"/>
              </a:solidFill>
              <a:latin typeface="Gill Sans"/>
              <a:ea typeface="Gill Sans"/>
              <a:cs typeface="Gill Sans"/>
              <a:sym typeface="Gill Sans"/>
            </a:endParaRPr>
          </a:p>
          <a:p>
            <a:pPr indent="-346456" lvl="0" marL="457200" rtl="0" algn="l">
              <a:spcBef>
                <a:spcPts val="0"/>
              </a:spcBef>
              <a:spcAft>
                <a:spcPts val="0"/>
              </a:spcAft>
              <a:buClr>
                <a:srgbClr val="276E8E"/>
              </a:buClr>
              <a:buSzPts val="1856"/>
              <a:buFont typeface="Noto Sans Symbols"/>
              <a:buChar char="◼"/>
            </a:pPr>
            <a:r>
              <a:rPr lang="en-US" sz="2000">
                <a:solidFill>
                  <a:srgbClr val="276E8E"/>
                </a:solidFill>
                <a:latin typeface="Gill Sans"/>
                <a:ea typeface="Gill Sans"/>
                <a:cs typeface="Gill Sans"/>
                <a:sym typeface="Gill Sans"/>
              </a:rPr>
              <a:t>Strategically engages the community and advocates for the district’s needs.</a:t>
            </a:r>
            <a:endParaRPr sz="2000">
              <a:solidFill>
                <a:srgbClr val="276E8E"/>
              </a:solidFill>
              <a:latin typeface="Gill Sans"/>
              <a:ea typeface="Gill Sans"/>
              <a:cs typeface="Gill Sans"/>
              <a:sym typeface="Gill Sans"/>
            </a:endParaRPr>
          </a:p>
          <a:p>
            <a:pPr indent="-346456" lvl="0" marL="457200" rtl="0" algn="l">
              <a:spcBef>
                <a:spcPts val="0"/>
              </a:spcBef>
              <a:spcAft>
                <a:spcPts val="0"/>
              </a:spcAft>
              <a:buClr>
                <a:srgbClr val="373545"/>
              </a:buClr>
              <a:buSzPts val="1856"/>
              <a:buFont typeface="Noto Sans Symbols"/>
              <a:buChar char="◼"/>
            </a:pPr>
            <a:r>
              <a:rPr lang="en-US" sz="2000">
                <a:solidFill>
                  <a:srgbClr val="373545"/>
                </a:solidFill>
                <a:latin typeface="Gill Sans"/>
                <a:ea typeface="Gill Sans"/>
                <a:cs typeface="Gill Sans"/>
                <a:sym typeface="Gill Sans"/>
              </a:rPr>
              <a:t>Works with the superintendent to develop a productive partnership and clarity arounds roles, authority, and communication.</a:t>
            </a:r>
            <a:endParaRPr sz="2000">
              <a:solidFill>
                <a:srgbClr val="373545"/>
              </a:solidFill>
              <a:latin typeface="Gill Sans"/>
              <a:ea typeface="Gill Sans"/>
              <a:cs typeface="Gill Sans"/>
              <a:sym typeface="Gill Sans"/>
            </a:endParaRPr>
          </a:p>
          <a:p>
            <a:pPr indent="-346456" lvl="0" marL="457200" rtl="0" algn="l">
              <a:spcBef>
                <a:spcPts val="0"/>
              </a:spcBef>
              <a:spcAft>
                <a:spcPts val="0"/>
              </a:spcAft>
              <a:buClr>
                <a:srgbClr val="276E8E"/>
              </a:buClr>
              <a:buSzPts val="1856"/>
              <a:buFont typeface="Noto Sans Symbols"/>
              <a:buChar char="◼"/>
            </a:pPr>
            <a:r>
              <a:rPr lang="en-US" sz="2000">
                <a:solidFill>
                  <a:srgbClr val="276E8E"/>
                </a:solidFill>
                <a:latin typeface="Gill Sans"/>
                <a:ea typeface="Gill Sans"/>
                <a:cs typeface="Gill Sans"/>
                <a:sym typeface="Gill Sans"/>
              </a:rPr>
              <a:t>Plans and conducts an annual superintendent evaluation.</a:t>
            </a:r>
            <a:endParaRPr sz="2000">
              <a:solidFill>
                <a:srgbClr val="980000"/>
              </a:solidFill>
              <a:latin typeface="Gill Sans"/>
              <a:ea typeface="Gill Sans"/>
              <a:cs typeface="Gill Sans"/>
              <a:sym typeface="Gill Sans"/>
            </a:endParaRPr>
          </a:p>
          <a:p>
            <a:pPr indent="0" lvl="0" marL="0" rtl="0" algn="l">
              <a:spcBef>
                <a:spcPts val="600"/>
              </a:spcBef>
              <a:spcAft>
                <a:spcPts val="600"/>
              </a:spcAft>
              <a:buNone/>
            </a:pPr>
            <a:r>
              <a:t/>
            </a:r>
            <a:endParaRPr sz="2000">
              <a:solidFill>
                <a:srgbClr val="373545"/>
              </a:solidFill>
              <a:latin typeface="Gill Sans"/>
              <a:ea typeface="Gill Sans"/>
              <a:cs typeface="Gill Sans"/>
              <a:sym typeface="Gill Sans"/>
            </a:endParaRPr>
          </a:p>
        </p:txBody>
      </p:sp>
      <p:sp>
        <p:nvSpPr>
          <p:cNvPr id="526" name="Google Shape;526;p67"/>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59156" lvl="0" marL="457200" rtl="0" algn="l">
              <a:spcBef>
                <a:spcPts val="360"/>
              </a:spcBef>
              <a:spcAft>
                <a:spcPts val="0"/>
              </a:spcAft>
              <a:buClr>
                <a:srgbClr val="373545"/>
              </a:buClr>
              <a:buSzPts val="2056"/>
              <a:buFont typeface="Noto Sans Symbols"/>
              <a:buChar char="◼"/>
            </a:pPr>
            <a:r>
              <a:rPr lang="en-US" sz="2200">
                <a:solidFill>
                  <a:srgbClr val="373545"/>
                </a:solidFill>
                <a:latin typeface="Gill Sans"/>
                <a:ea typeface="Gill Sans"/>
                <a:cs typeface="Gill Sans"/>
                <a:sym typeface="Gill Sans"/>
              </a:rPr>
              <a:t>Provides data for the board’s use.</a:t>
            </a:r>
            <a:endParaRPr sz="2200">
              <a:solidFill>
                <a:srgbClr val="373545"/>
              </a:solidFill>
              <a:latin typeface="Gill Sans"/>
              <a:ea typeface="Gill Sans"/>
              <a:cs typeface="Gill Sans"/>
              <a:sym typeface="Gill Sans"/>
            </a:endParaRPr>
          </a:p>
          <a:p>
            <a:pPr indent="-359156" lvl="0" marL="457200" rtl="0" algn="l">
              <a:spcBef>
                <a:spcPts val="0"/>
              </a:spcBef>
              <a:spcAft>
                <a:spcPts val="0"/>
              </a:spcAft>
              <a:buClr>
                <a:srgbClr val="276E8E"/>
              </a:buClr>
              <a:buSzPts val="2056"/>
              <a:buFont typeface="Noto Sans Symbols"/>
              <a:buChar char="◼"/>
            </a:pPr>
            <a:r>
              <a:rPr lang="en-US" sz="2200">
                <a:solidFill>
                  <a:srgbClr val="276E8E"/>
                </a:solidFill>
                <a:latin typeface="Gill Sans"/>
                <a:ea typeface="Gill Sans"/>
                <a:cs typeface="Gill Sans"/>
                <a:sym typeface="Gill Sans"/>
              </a:rPr>
              <a:t>Supports the board’s advocacy and community engagement efforts.</a:t>
            </a:r>
            <a:endParaRPr sz="2200">
              <a:solidFill>
                <a:srgbClr val="276E8E"/>
              </a:solidFill>
              <a:latin typeface="Gill Sans"/>
              <a:ea typeface="Gill Sans"/>
              <a:cs typeface="Gill Sans"/>
              <a:sym typeface="Gill Sans"/>
            </a:endParaRPr>
          </a:p>
          <a:p>
            <a:pPr indent="-359156" lvl="0" marL="457200" rtl="0" algn="l">
              <a:spcBef>
                <a:spcPts val="0"/>
              </a:spcBef>
              <a:spcAft>
                <a:spcPts val="0"/>
              </a:spcAft>
              <a:buClr>
                <a:srgbClr val="373545"/>
              </a:buClr>
              <a:buSzPts val="2056"/>
              <a:buFont typeface="Noto Sans Symbols"/>
              <a:buChar char="◼"/>
            </a:pPr>
            <a:r>
              <a:rPr lang="en-US" sz="2200">
                <a:solidFill>
                  <a:srgbClr val="373545"/>
                </a:solidFill>
                <a:latin typeface="Gill Sans"/>
                <a:ea typeface="Gill Sans"/>
                <a:cs typeface="Gill Sans"/>
                <a:sym typeface="Gill Sans"/>
              </a:rPr>
              <a:t>Works closely with the board to develop a productive partnership and clarity around roles and authority.</a:t>
            </a:r>
            <a:endParaRPr sz="2200">
              <a:solidFill>
                <a:srgbClr val="373545"/>
              </a:solidFill>
              <a:latin typeface="Gill Sans"/>
              <a:ea typeface="Gill Sans"/>
              <a:cs typeface="Gill Sans"/>
              <a:sym typeface="Gill Sans"/>
            </a:endParaRPr>
          </a:p>
          <a:p>
            <a:pPr indent="-359156" lvl="0" marL="457200" rtl="0" algn="l">
              <a:spcBef>
                <a:spcPts val="0"/>
              </a:spcBef>
              <a:spcAft>
                <a:spcPts val="0"/>
              </a:spcAft>
              <a:buClr>
                <a:srgbClr val="276E8E"/>
              </a:buClr>
              <a:buSzPts val="2056"/>
              <a:buFont typeface="Noto Sans Symbols"/>
              <a:buChar char="◼"/>
            </a:pPr>
            <a:r>
              <a:rPr lang="en-US" sz="2200">
                <a:solidFill>
                  <a:srgbClr val="276E8E"/>
                </a:solidFill>
                <a:latin typeface="Gill Sans"/>
                <a:ea typeface="Gill Sans"/>
                <a:cs typeface="Gill Sans"/>
                <a:sym typeface="Gill Sans"/>
              </a:rPr>
              <a:t>Works with the board to identify evaluation criteria and process.</a:t>
            </a:r>
            <a:endParaRPr sz="2200">
              <a:solidFill>
                <a:srgbClr val="276E8E"/>
              </a:solidFill>
              <a:latin typeface="Gill Sans"/>
              <a:ea typeface="Gill Sans"/>
              <a:cs typeface="Gill Sans"/>
              <a:sym typeface="Gill Sans"/>
            </a:endParaRPr>
          </a:p>
          <a:p>
            <a:pPr indent="-359156" lvl="0" marL="457200" rtl="0" algn="l">
              <a:spcBef>
                <a:spcPts val="0"/>
              </a:spcBef>
              <a:spcAft>
                <a:spcPts val="0"/>
              </a:spcAft>
              <a:buClr>
                <a:srgbClr val="276E8E"/>
              </a:buClr>
              <a:buSzPts val="2056"/>
              <a:buFont typeface="Noto Sans Symbols"/>
              <a:buChar char="◼"/>
            </a:pPr>
            <a:r>
              <a:rPr lang="en-US" sz="2200">
                <a:solidFill>
                  <a:srgbClr val="276E8E"/>
                </a:solidFill>
                <a:latin typeface="Gill Sans"/>
                <a:ea typeface="Gill Sans"/>
                <a:cs typeface="Gill Sans"/>
                <a:sym typeface="Gill Sans"/>
              </a:rPr>
              <a:t>Provides a portfolio of materials and data in support of the evaluation.</a:t>
            </a:r>
            <a:endParaRPr sz="2200">
              <a:solidFill>
                <a:srgbClr val="276E8E"/>
              </a:solidFill>
              <a:latin typeface="Gill Sans"/>
              <a:ea typeface="Gill Sans"/>
              <a:cs typeface="Gill Sans"/>
              <a:sym typeface="Gill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8"/>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 IN GOVERNANCE TEAM RELATIONSHIPS</a:t>
            </a:r>
            <a:endParaRPr b="1" sz="2800">
              <a:solidFill>
                <a:srgbClr val="FFFFFF"/>
              </a:solidFill>
              <a:latin typeface="Gill Sans"/>
              <a:ea typeface="Gill Sans"/>
              <a:cs typeface="Gill Sans"/>
              <a:sym typeface="Gill Sans"/>
            </a:endParaRPr>
          </a:p>
        </p:txBody>
      </p:sp>
      <p:sp>
        <p:nvSpPr>
          <p:cNvPr id="533" name="Google Shape;533;p68"/>
          <p:cNvSpPr txBox="1"/>
          <p:nvPr/>
        </p:nvSpPr>
        <p:spPr>
          <a:xfrm>
            <a:off x="887219" y="1946092"/>
            <a:ext cx="5087100" cy="5361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School Board</a:t>
            </a:r>
            <a:r>
              <a:rPr lang="en-US" sz="2200">
                <a:solidFill>
                  <a:srgbClr val="15113E"/>
                </a:solidFill>
                <a:latin typeface="Gill Sans"/>
                <a:ea typeface="Gill Sans"/>
                <a:cs typeface="Gill Sans"/>
                <a:sym typeface="Gill Sans"/>
              </a:rPr>
              <a:t>	</a:t>
            </a:r>
            <a:endParaRPr sz="2200">
              <a:solidFill>
                <a:srgbClr val="15113E"/>
              </a:solidFill>
              <a:latin typeface="Gill Sans"/>
              <a:ea typeface="Gill Sans"/>
              <a:cs typeface="Gill Sans"/>
              <a:sym typeface="Gill Sans"/>
            </a:endParaRPr>
          </a:p>
        </p:txBody>
      </p:sp>
      <p:sp>
        <p:nvSpPr>
          <p:cNvPr id="534" name="Google Shape;534;p68"/>
          <p:cNvSpPr txBox="1"/>
          <p:nvPr/>
        </p:nvSpPr>
        <p:spPr>
          <a:xfrm>
            <a:off x="6523735" y="1946092"/>
            <a:ext cx="5087100" cy="553500"/>
          </a:xfrm>
          <a:prstGeom prst="rect">
            <a:avLst/>
          </a:prstGeom>
          <a:noFill/>
          <a:ln>
            <a:noFill/>
          </a:ln>
        </p:spPr>
        <p:txBody>
          <a:bodyPr anchorCtr="0" anchor="b" bIns="45700" lIns="91425" spcFirstLastPara="1" rIns="91425" wrap="square" tIns="45700">
            <a:noAutofit/>
          </a:bodyPr>
          <a:lstStyle/>
          <a:p>
            <a:pPr indent="0" lvl="0" marL="0" rtl="0" algn="ctr">
              <a:spcBef>
                <a:spcPts val="440"/>
              </a:spcBef>
              <a:spcAft>
                <a:spcPts val="60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p:txBody>
      </p:sp>
      <p:sp>
        <p:nvSpPr>
          <p:cNvPr id="535" name="Google Shape;535;p68"/>
          <p:cNvSpPr txBox="1"/>
          <p:nvPr/>
        </p:nvSpPr>
        <p:spPr>
          <a:xfrm>
            <a:off x="581200" y="2621250"/>
            <a:ext cx="5393100" cy="3281400"/>
          </a:xfrm>
          <a:prstGeom prst="rect">
            <a:avLst/>
          </a:prstGeom>
          <a:noFill/>
          <a:ln>
            <a:noFill/>
          </a:ln>
        </p:spPr>
        <p:txBody>
          <a:bodyPr anchorCtr="0" anchor="t" bIns="45700" lIns="91425" spcFirstLastPara="1" rIns="91425" wrap="square" tIns="45700">
            <a:noAutofit/>
          </a:bodyPr>
          <a:lstStyle/>
          <a:p>
            <a:pPr indent="-352806" lvl="0" marL="457200" rtl="0" algn="l">
              <a:spcBef>
                <a:spcPts val="360"/>
              </a:spcBef>
              <a:spcAft>
                <a:spcPts val="0"/>
              </a:spcAft>
              <a:buClr>
                <a:srgbClr val="373545"/>
              </a:buClr>
              <a:buSzPts val="1956"/>
              <a:buFont typeface="Noto Sans Symbols"/>
              <a:buChar char="◼"/>
            </a:pPr>
            <a:r>
              <a:rPr lang="en-US" sz="2100">
                <a:solidFill>
                  <a:srgbClr val="373545"/>
                </a:solidFill>
                <a:latin typeface="Gill Sans"/>
                <a:ea typeface="Gill Sans"/>
                <a:cs typeface="Gill Sans"/>
                <a:sym typeface="Gill Sans"/>
              </a:rPr>
              <a:t>Develops its own governance processes including communication, board norms, and board goals.</a:t>
            </a:r>
            <a:endParaRPr sz="2100">
              <a:solidFill>
                <a:srgbClr val="373545"/>
              </a:solidFill>
              <a:latin typeface="Gill Sans"/>
              <a:ea typeface="Gill Sans"/>
              <a:cs typeface="Gill Sans"/>
              <a:sym typeface="Gill Sans"/>
            </a:endParaRPr>
          </a:p>
          <a:p>
            <a:pPr indent="-352806" lvl="0" marL="457200" rtl="0" algn="l">
              <a:spcBef>
                <a:spcPts val="0"/>
              </a:spcBef>
              <a:spcAft>
                <a:spcPts val="0"/>
              </a:spcAft>
              <a:buClr>
                <a:srgbClr val="276E8E"/>
              </a:buClr>
              <a:buSzPts val="1956"/>
              <a:buFont typeface="Noto Sans Symbols"/>
              <a:buChar char="◼"/>
            </a:pPr>
            <a:r>
              <a:rPr lang="en-US" sz="2100">
                <a:solidFill>
                  <a:srgbClr val="276E8E"/>
                </a:solidFill>
                <a:latin typeface="Gill Sans"/>
                <a:ea typeface="Gill Sans"/>
                <a:cs typeface="Gill Sans"/>
                <a:sym typeface="Gill Sans"/>
              </a:rPr>
              <a:t>Continues to hone its governance skills by participating in board retreats, state and national conferences, and additional board training.</a:t>
            </a:r>
            <a:endParaRPr sz="2100">
              <a:solidFill>
                <a:srgbClr val="276E8E"/>
              </a:solidFill>
              <a:latin typeface="Gill Sans"/>
              <a:ea typeface="Gill Sans"/>
              <a:cs typeface="Gill Sans"/>
              <a:sym typeface="Gill Sans"/>
            </a:endParaRPr>
          </a:p>
          <a:p>
            <a:pPr indent="-352806" lvl="0" marL="457200" rtl="0" algn="l">
              <a:spcBef>
                <a:spcPts val="0"/>
              </a:spcBef>
              <a:spcAft>
                <a:spcPts val="0"/>
              </a:spcAft>
              <a:buClr>
                <a:srgbClr val="373545"/>
              </a:buClr>
              <a:buSzPts val="1956"/>
              <a:buFont typeface="Noto Sans Symbols"/>
              <a:buChar char="◼"/>
            </a:pPr>
            <a:r>
              <a:rPr lang="en-US" sz="2100">
                <a:solidFill>
                  <a:srgbClr val="373545"/>
                </a:solidFill>
                <a:latin typeface="Gill Sans"/>
                <a:ea typeface="Gill Sans"/>
                <a:cs typeface="Gill Sans"/>
                <a:sym typeface="Gill Sans"/>
              </a:rPr>
              <a:t>Conducts an annual board self-evaluation for the purpose of continuous improvement.</a:t>
            </a:r>
            <a:endParaRPr sz="2100">
              <a:solidFill>
                <a:srgbClr val="373545"/>
              </a:solidFill>
              <a:latin typeface="Gill Sans"/>
              <a:ea typeface="Gill Sans"/>
              <a:cs typeface="Gill Sans"/>
              <a:sym typeface="Gill Sans"/>
            </a:endParaRPr>
          </a:p>
        </p:txBody>
      </p:sp>
      <p:sp>
        <p:nvSpPr>
          <p:cNvPr id="536" name="Google Shape;536;p68"/>
          <p:cNvSpPr txBox="1"/>
          <p:nvPr/>
        </p:nvSpPr>
        <p:spPr>
          <a:xfrm>
            <a:off x="6217700" y="2621250"/>
            <a:ext cx="5393100" cy="3281400"/>
          </a:xfrm>
          <a:prstGeom prst="rect">
            <a:avLst/>
          </a:prstGeom>
          <a:noFill/>
          <a:ln>
            <a:noFill/>
          </a:ln>
        </p:spPr>
        <p:txBody>
          <a:bodyPr anchorCtr="0" anchor="t" bIns="45700" lIns="91425" spcFirstLastPara="1" rIns="91425" wrap="square" tIns="45700">
            <a:noAutofit/>
          </a:bodyPr>
          <a:lstStyle/>
          <a:p>
            <a:pPr indent="-352806" lvl="0" marL="457200" rtl="0" algn="l">
              <a:spcBef>
                <a:spcPts val="360"/>
              </a:spcBef>
              <a:spcAft>
                <a:spcPts val="0"/>
              </a:spcAft>
              <a:buClr>
                <a:srgbClr val="373545"/>
              </a:buClr>
              <a:buSzPts val="1956"/>
              <a:buFont typeface="Noto Sans Symbols"/>
              <a:buChar char="◼"/>
            </a:pPr>
            <a:r>
              <a:rPr lang="en-US" sz="2100">
                <a:solidFill>
                  <a:srgbClr val="373545"/>
                </a:solidFill>
                <a:latin typeface="Gill Sans"/>
                <a:ea typeface="Gill Sans"/>
                <a:cs typeface="Gill Sans"/>
                <a:sym typeface="Gill Sans"/>
              </a:rPr>
              <a:t>Works collaboratively with the board in assuring two-way communication and transparency.</a:t>
            </a:r>
            <a:endParaRPr sz="2100">
              <a:solidFill>
                <a:srgbClr val="373545"/>
              </a:solidFill>
              <a:latin typeface="Gill Sans"/>
              <a:ea typeface="Gill Sans"/>
              <a:cs typeface="Gill Sans"/>
              <a:sym typeface="Gill Sans"/>
            </a:endParaRPr>
          </a:p>
          <a:p>
            <a:pPr indent="-352806" lvl="0" marL="457200" rtl="0" algn="l">
              <a:spcBef>
                <a:spcPts val="0"/>
              </a:spcBef>
              <a:spcAft>
                <a:spcPts val="0"/>
              </a:spcAft>
              <a:buClr>
                <a:srgbClr val="276E8E"/>
              </a:buClr>
              <a:buSzPts val="1956"/>
              <a:buFont typeface="Noto Sans Symbols"/>
              <a:buChar char="◼"/>
            </a:pPr>
            <a:r>
              <a:rPr lang="en-US" sz="2100">
                <a:solidFill>
                  <a:srgbClr val="276E8E"/>
                </a:solidFill>
                <a:latin typeface="Gill Sans"/>
                <a:ea typeface="Gill Sans"/>
                <a:cs typeface="Gill Sans"/>
                <a:sym typeface="Gill Sans"/>
              </a:rPr>
              <a:t>Works collaboratively with the board by attending retreats and conferences.</a:t>
            </a:r>
            <a:endParaRPr sz="2100">
              <a:solidFill>
                <a:srgbClr val="276E8E"/>
              </a:solidFill>
              <a:latin typeface="Gill Sans"/>
              <a:ea typeface="Gill Sans"/>
              <a:cs typeface="Gill Sans"/>
              <a:sym typeface="Gill Sans"/>
            </a:endParaRPr>
          </a:p>
          <a:p>
            <a:pPr indent="-352806" lvl="0" marL="457200" rtl="0" algn="l">
              <a:spcBef>
                <a:spcPts val="0"/>
              </a:spcBef>
              <a:spcAft>
                <a:spcPts val="0"/>
              </a:spcAft>
              <a:buClr>
                <a:srgbClr val="276E8E"/>
              </a:buClr>
              <a:buSzPts val="1956"/>
              <a:buFont typeface="Noto Sans Symbols"/>
              <a:buChar char="◼"/>
            </a:pPr>
            <a:r>
              <a:rPr lang="en-US" sz="2100">
                <a:solidFill>
                  <a:srgbClr val="276E8E"/>
                </a:solidFill>
                <a:latin typeface="Gill Sans"/>
                <a:ea typeface="Gill Sans"/>
                <a:cs typeface="Gill Sans"/>
                <a:sym typeface="Gill Sans"/>
              </a:rPr>
              <a:t>Facilitates the board’s learning by offering additional training on issues facing education.</a:t>
            </a:r>
            <a:endParaRPr sz="2100">
              <a:solidFill>
                <a:srgbClr val="276E8E"/>
              </a:solidFill>
              <a:latin typeface="Gill Sans"/>
              <a:ea typeface="Gill Sans"/>
              <a:cs typeface="Gill Sans"/>
              <a:sym typeface="Gill Sans"/>
            </a:endParaRPr>
          </a:p>
          <a:p>
            <a:pPr indent="-352806" lvl="0" marL="457200" rtl="0" algn="l">
              <a:spcBef>
                <a:spcPts val="0"/>
              </a:spcBef>
              <a:spcAft>
                <a:spcPts val="0"/>
              </a:spcAft>
              <a:buClr>
                <a:srgbClr val="373545"/>
              </a:buClr>
              <a:buSzPts val="1956"/>
              <a:buFont typeface="Noto Sans Symbols"/>
              <a:buChar char="◼"/>
            </a:pPr>
            <a:r>
              <a:rPr lang="en-US" sz="2100">
                <a:solidFill>
                  <a:srgbClr val="373545"/>
                </a:solidFill>
                <a:latin typeface="Gill Sans"/>
                <a:ea typeface="Gill Sans"/>
                <a:cs typeface="Gill Sans"/>
                <a:sym typeface="Gill Sans"/>
              </a:rPr>
              <a:t>Logistically facilitates the board’s self-evaluation.</a:t>
            </a:r>
            <a:endParaRPr sz="2100">
              <a:solidFill>
                <a:srgbClr val="373545"/>
              </a:solidFill>
              <a:latin typeface="Gill Sans"/>
              <a:ea typeface="Gill Sans"/>
              <a:cs typeface="Gill Sans"/>
              <a:sym typeface="Gill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9"/>
          <p:cNvSpPr txBox="1"/>
          <p:nvPr/>
        </p:nvSpPr>
        <p:spPr>
          <a:xfrm>
            <a:off x="447816" y="601200"/>
            <a:ext cx="11292900" cy="4204800"/>
          </a:xfrm>
          <a:prstGeom prst="rect">
            <a:avLst/>
          </a:prstGeom>
          <a:noFill/>
          <a:ln>
            <a:noFill/>
          </a:ln>
        </p:spPr>
        <p:txBody>
          <a:bodyPr anchorCtr="0" anchor="ctr" bIns="45700" lIns="91425" spcFirstLastPara="1" rIns="91425" wrap="square" tIns="45700">
            <a:normAutofit/>
          </a:bodyPr>
          <a:lstStyle/>
          <a:p>
            <a:pPr indent="0" lvl="0" marL="0" rtl="0" algn="ctr">
              <a:spcBef>
                <a:spcPts val="360"/>
              </a:spcBef>
              <a:spcAft>
                <a:spcPts val="600"/>
              </a:spcAft>
              <a:buNone/>
            </a:pPr>
            <a:r>
              <a:rPr lang="en-US" sz="6300">
                <a:solidFill>
                  <a:srgbClr val="373545"/>
                </a:solidFill>
                <a:latin typeface="Gill Sans"/>
                <a:ea typeface="Gill Sans"/>
                <a:cs typeface="Gill Sans"/>
                <a:sym typeface="Gill Sans"/>
              </a:rPr>
              <a:t>SCENARIOS</a:t>
            </a:r>
            <a:endParaRPr sz="6300">
              <a:solidFill>
                <a:srgbClr val="373545"/>
              </a:solidFill>
              <a:latin typeface="Gill Sans"/>
              <a:ea typeface="Gill Sans"/>
              <a:cs typeface="Gill Sans"/>
              <a:sym typeface="Gill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0"/>
          <p:cNvSpPr txBox="1"/>
          <p:nvPr/>
        </p:nvSpPr>
        <p:spPr>
          <a:xfrm>
            <a:off x="447825" y="601200"/>
            <a:ext cx="11292900" cy="5165100"/>
          </a:xfrm>
          <a:prstGeom prst="rect">
            <a:avLst/>
          </a:prstGeom>
          <a:noFill/>
          <a:ln>
            <a:noFill/>
          </a:ln>
        </p:spPr>
        <p:txBody>
          <a:bodyPr anchorCtr="0" anchor="ctr" bIns="45700" lIns="91425" spcFirstLastPara="1" rIns="91425" wrap="square" tIns="45700">
            <a:normAutofit/>
          </a:bodyPr>
          <a:lstStyle/>
          <a:p>
            <a:pPr indent="-406400" lvl="0" marL="457200" rtl="0" algn="l">
              <a:lnSpc>
                <a:spcPct val="115000"/>
              </a:lnSpc>
              <a:spcBef>
                <a:spcPts val="0"/>
              </a:spcBef>
              <a:spcAft>
                <a:spcPts val="0"/>
              </a:spcAft>
              <a:buClr>
                <a:srgbClr val="373545"/>
              </a:buClr>
              <a:buSzPts val="2800"/>
              <a:buFont typeface="Gill Sans"/>
              <a:buAutoNum type="alphaUcParenR"/>
            </a:pPr>
            <a:r>
              <a:rPr lang="en-US" sz="2800">
                <a:solidFill>
                  <a:srgbClr val="373545"/>
                </a:solidFill>
                <a:latin typeface="Gill Sans"/>
                <a:ea typeface="Gill Sans"/>
                <a:cs typeface="Gill Sans"/>
                <a:sym typeface="Gill Sans"/>
              </a:rPr>
              <a:t>A board member decides to visit each building in the district and speak to the principals to gather insight and their perspective on the superintendent’s performance for the annual evaluation.  The member compiles the information and shares it with the rest of the board.</a:t>
            </a:r>
            <a:endParaRPr sz="2800">
              <a:solidFill>
                <a:srgbClr val="373545"/>
              </a:solidFill>
              <a:latin typeface="Gill Sans"/>
              <a:ea typeface="Gill Sans"/>
              <a:cs typeface="Gill Sans"/>
              <a:sym typeface="Gill Sans"/>
            </a:endParaRPr>
          </a:p>
          <a:p>
            <a:pPr indent="0" lvl="0" marL="457200" rtl="0" algn="l">
              <a:lnSpc>
                <a:spcPct val="115000"/>
              </a:lnSpc>
              <a:spcBef>
                <a:spcPts val="0"/>
              </a:spcBef>
              <a:spcAft>
                <a:spcPts val="0"/>
              </a:spcAft>
              <a:buNone/>
            </a:pPr>
            <a:r>
              <a:t/>
            </a:r>
            <a:endParaRPr sz="2800">
              <a:solidFill>
                <a:srgbClr val="373545"/>
              </a:solidFill>
              <a:latin typeface="Gill Sans"/>
              <a:ea typeface="Gill Sans"/>
              <a:cs typeface="Gill Sans"/>
              <a:sym typeface="Gill Sans"/>
            </a:endParaRPr>
          </a:p>
          <a:p>
            <a:pPr indent="-406400" lvl="0" marL="457200" rtl="0" algn="l">
              <a:lnSpc>
                <a:spcPct val="115000"/>
              </a:lnSpc>
              <a:spcBef>
                <a:spcPts val="0"/>
              </a:spcBef>
              <a:spcAft>
                <a:spcPts val="0"/>
              </a:spcAft>
              <a:buClr>
                <a:srgbClr val="373545"/>
              </a:buClr>
              <a:buSzPts val="2800"/>
              <a:buFont typeface="Gill Sans"/>
              <a:buAutoNum type="alphaUcParenR"/>
            </a:pPr>
            <a:r>
              <a:rPr lang="en-US" sz="2800">
                <a:solidFill>
                  <a:srgbClr val="373545"/>
                </a:solidFill>
                <a:latin typeface="Gill Sans"/>
                <a:ea typeface="Gill Sans"/>
                <a:cs typeface="Gill Sans"/>
                <a:sym typeface="Gill Sans"/>
              </a:rPr>
              <a:t>The board encourages the superintendent to keep them informed about what’s happening in the district using a variety of methods.</a:t>
            </a:r>
            <a:endParaRPr sz="2800">
              <a:solidFill>
                <a:srgbClr val="373545"/>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2400">
              <a:solidFill>
                <a:srgbClr val="373545"/>
              </a:solidFill>
              <a:latin typeface="Gill Sans"/>
              <a:ea typeface="Gill Sans"/>
              <a:cs typeface="Gill Sans"/>
              <a:sym typeface="Gill Sans"/>
            </a:endParaRPr>
          </a:p>
          <a:p>
            <a:pPr indent="0" lvl="0" marL="0" rtl="0" algn="l">
              <a:spcBef>
                <a:spcPts val="360"/>
              </a:spcBef>
              <a:spcAft>
                <a:spcPts val="600"/>
              </a:spcAft>
              <a:buNone/>
            </a:pPr>
            <a:r>
              <a:rPr lang="en-US" sz="2400">
                <a:solidFill>
                  <a:srgbClr val="276E8E"/>
                </a:solidFill>
                <a:latin typeface="Gill Sans"/>
                <a:ea typeface="Gill Sans"/>
                <a:cs typeface="Gill Sans"/>
                <a:sym typeface="Gill Sans"/>
              </a:rPr>
              <a:t>Is this oversight (focused on the management system) or is it  overstepping (focused on individual actions or micromanaging)?</a:t>
            </a:r>
            <a:endParaRPr sz="2400">
              <a:solidFill>
                <a:srgbClr val="373545"/>
              </a:solidFill>
              <a:latin typeface="Gill Sans"/>
              <a:ea typeface="Gill Sans"/>
              <a:cs typeface="Gill Sans"/>
              <a:sym typeface="Gill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1"/>
          <p:cNvSpPr txBox="1"/>
          <p:nvPr/>
        </p:nvSpPr>
        <p:spPr>
          <a:xfrm>
            <a:off x="447825" y="601200"/>
            <a:ext cx="11292900" cy="5033100"/>
          </a:xfrm>
          <a:prstGeom prst="rect">
            <a:avLst/>
          </a:prstGeom>
          <a:noFill/>
          <a:ln>
            <a:noFill/>
          </a:ln>
        </p:spPr>
        <p:txBody>
          <a:bodyPr anchorCtr="0" anchor="ctr" bIns="45700" lIns="91425" spcFirstLastPara="1" rIns="91425" wrap="square" tIns="45700">
            <a:normAutofit/>
          </a:bodyPr>
          <a:lstStyle/>
          <a:p>
            <a:pPr indent="0" lvl="0" marL="457200" rtl="0" algn="ctr">
              <a:lnSpc>
                <a:spcPct val="115000"/>
              </a:lnSpc>
              <a:spcBef>
                <a:spcPts val="2000"/>
              </a:spcBef>
              <a:spcAft>
                <a:spcPts val="0"/>
              </a:spcAft>
              <a:buNone/>
            </a:pPr>
            <a:r>
              <a:rPr b="1" lang="en-US" sz="3200">
                <a:solidFill>
                  <a:srgbClr val="373545"/>
                </a:solidFill>
                <a:latin typeface="Gill Sans"/>
                <a:ea typeface="Gill Sans"/>
                <a:cs typeface="Gill Sans"/>
                <a:sym typeface="Gill Sans"/>
              </a:rPr>
              <a:t>Questions to Ask Yourself...</a:t>
            </a:r>
            <a:endParaRPr b="1" sz="3200">
              <a:solidFill>
                <a:srgbClr val="373545"/>
              </a:solidFill>
              <a:latin typeface="Gill Sans"/>
              <a:ea typeface="Gill Sans"/>
              <a:cs typeface="Gill Sans"/>
              <a:sym typeface="Gill Sans"/>
            </a:endParaRPr>
          </a:p>
          <a:p>
            <a:pPr indent="-333756" lvl="0" marL="457200" rtl="0" algn="l">
              <a:lnSpc>
                <a:spcPct val="115000"/>
              </a:lnSpc>
              <a:spcBef>
                <a:spcPts val="200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Am I acting within policies established by the board?</a:t>
            </a:r>
            <a:endParaRPr sz="2900">
              <a:solidFill>
                <a:srgbClr val="373545"/>
              </a:solidFill>
              <a:latin typeface="Gill Sans"/>
              <a:ea typeface="Gill Sans"/>
              <a:cs typeface="Gill Sans"/>
              <a:sym typeface="Gill Sans"/>
            </a:endParaRPr>
          </a:p>
          <a:p>
            <a:pPr indent="-333756" lvl="0" marL="457200" rtl="0" algn="l">
              <a:lnSpc>
                <a:spcPct val="115000"/>
              </a:lnSpc>
              <a:spcBef>
                <a:spcPts val="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Am I focused on what is good for ALL kids?</a:t>
            </a:r>
            <a:endParaRPr sz="2900">
              <a:solidFill>
                <a:srgbClr val="373545"/>
              </a:solidFill>
              <a:latin typeface="Gill Sans"/>
              <a:ea typeface="Gill Sans"/>
              <a:cs typeface="Gill Sans"/>
              <a:sym typeface="Gill Sans"/>
            </a:endParaRPr>
          </a:p>
          <a:p>
            <a:pPr indent="-333756" lvl="0" marL="457200" rtl="0" algn="l">
              <a:lnSpc>
                <a:spcPct val="115000"/>
              </a:lnSpc>
              <a:spcBef>
                <a:spcPts val="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Am I acting as an individual board member or is the board as a whole acting?  </a:t>
            </a:r>
            <a:endParaRPr sz="2900">
              <a:solidFill>
                <a:srgbClr val="373545"/>
              </a:solidFill>
              <a:latin typeface="Gill Sans"/>
              <a:ea typeface="Gill Sans"/>
              <a:cs typeface="Gill Sans"/>
              <a:sym typeface="Gill Sans"/>
            </a:endParaRPr>
          </a:p>
          <a:p>
            <a:pPr indent="-333756" lvl="0" marL="457200" rtl="0" algn="l">
              <a:lnSpc>
                <a:spcPct val="115000"/>
              </a:lnSpc>
              <a:spcBef>
                <a:spcPts val="0"/>
              </a:spcBef>
              <a:spcAft>
                <a:spcPts val="0"/>
              </a:spcAft>
              <a:buClr>
                <a:srgbClr val="15113E"/>
              </a:buClr>
              <a:buSzPts val="1656"/>
              <a:buFont typeface="Noto Sans Symbols"/>
              <a:buChar char="◼"/>
            </a:pPr>
            <a:r>
              <a:rPr lang="en-US" sz="2900">
                <a:solidFill>
                  <a:srgbClr val="373545"/>
                </a:solidFill>
                <a:latin typeface="Gill Sans"/>
                <a:ea typeface="Gill Sans"/>
                <a:cs typeface="Gill Sans"/>
                <a:sym typeface="Gill Sans"/>
              </a:rPr>
              <a:t>Are we allowing our educational leader, our only employee, the superintendent to do the job he/she was hired to do?  </a:t>
            </a:r>
            <a:endParaRPr sz="2900">
              <a:solidFill>
                <a:srgbClr val="373545"/>
              </a:solidFill>
              <a:latin typeface="Gill Sans"/>
              <a:ea typeface="Gill Sans"/>
              <a:cs typeface="Gill Sans"/>
              <a:sym typeface="Gill Sans"/>
            </a:endParaRPr>
          </a:p>
          <a:p>
            <a:pPr indent="0" lvl="0" marL="0" rtl="0" algn="l">
              <a:spcBef>
                <a:spcPts val="360"/>
              </a:spcBef>
              <a:spcAft>
                <a:spcPts val="600"/>
              </a:spcAft>
              <a:buNone/>
            </a:pPr>
            <a:r>
              <a:t/>
            </a:r>
            <a:endParaRPr sz="2700">
              <a:solidFill>
                <a:srgbClr val="373545"/>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title"/>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8 CHARACTERISTICS OF HIGHLY EFFECTIVE SCHOOL BOARDS</a:t>
            </a:r>
            <a:endParaRPr sz="3600"/>
          </a:p>
        </p:txBody>
      </p:sp>
      <p:sp>
        <p:nvSpPr>
          <p:cNvPr id="133" name="Google Shape;133;p18"/>
          <p:cNvSpPr txBox="1"/>
          <p:nvPr/>
        </p:nvSpPr>
        <p:spPr>
          <a:xfrm>
            <a:off x="581200" y="1853175"/>
            <a:ext cx="11029500" cy="4005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700">
                <a:solidFill>
                  <a:srgbClr val="000000"/>
                </a:solidFill>
                <a:latin typeface="Gill Sans"/>
                <a:ea typeface="Gill Sans"/>
                <a:cs typeface="Gill Sans"/>
                <a:sym typeface="Gill Sans"/>
              </a:rPr>
              <a:t>3. Effective school boards are accountability-driven, spending less time on operational issues and more time focused on policies that improve student achievement.</a:t>
            </a:r>
            <a:endParaRPr sz="27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20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None/>
            </a:pPr>
            <a:r>
              <a:rPr lang="en-US" sz="2700">
                <a:solidFill>
                  <a:srgbClr val="000000"/>
                </a:solidFill>
                <a:latin typeface="Gill Sans"/>
                <a:ea typeface="Gill Sans"/>
                <a:cs typeface="Gill Sans"/>
                <a:sym typeface="Gill Sans"/>
              </a:rPr>
              <a:t>4. Effective school boards have a collaborative relationship with the staff and the community and establish strong communications structures.</a:t>
            </a:r>
            <a:endParaRPr sz="27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20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None/>
            </a:pPr>
            <a:r>
              <a:rPr lang="en-US" sz="2700">
                <a:solidFill>
                  <a:srgbClr val="000000"/>
                </a:solidFill>
                <a:latin typeface="Gill Sans"/>
                <a:ea typeface="Gill Sans"/>
                <a:cs typeface="Gill Sans"/>
                <a:sym typeface="Gill Sans"/>
              </a:rPr>
              <a:t>5. Effective school boards are data-savvy.  They embrace and monitor data and use it to drive continuous improvement.</a:t>
            </a:r>
            <a:endParaRPr sz="2700">
              <a:solidFill>
                <a:srgbClr val="000000"/>
              </a:solidFill>
              <a:latin typeface="Gill Sans"/>
              <a:ea typeface="Gill Sans"/>
              <a:cs typeface="Gill Sans"/>
              <a:sym typeface="Gill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72"/>
          <p:cNvSpPr txBox="1"/>
          <p:nvPr>
            <p:ph type="title"/>
          </p:nvPr>
        </p:nvSpPr>
        <p:spPr>
          <a:xfrm>
            <a:off x="581192" y="702156"/>
            <a:ext cx="11029500" cy="1013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5500"/>
              <a:t>QUESTIONS?</a:t>
            </a:r>
            <a:endParaRPr sz="5500"/>
          </a:p>
        </p:txBody>
      </p:sp>
      <p:sp>
        <p:nvSpPr>
          <p:cNvPr id="561" name="Google Shape;561;p72"/>
          <p:cNvSpPr txBox="1"/>
          <p:nvPr>
            <p:ph idx="1" type="body"/>
          </p:nvPr>
        </p:nvSpPr>
        <p:spPr>
          <a:xfrm>
            <a:off x="581192" y="2180496"/>
            <a:ext cx="11029500" cy="3678300"/>
          </a:xfrm>
          <a:prstGeom prst="rect">
            <a:avLst/>
          </a:prstGeom>
        </p:spPr>
        <p:txBody>
          <a:bodyPr anchorCtr="0" anchor="ctr" bIns="45700" lIns="91425" spcFirstLastPara="1" rIns="91425" wrap="square" tIns="45700">
            <a:normAutofit/>
          </a:bodyPr>
          <a:lstStyle/>
          <a:p>
            <a:pPr indent="-546100" lvl="0" marL="457200" rtl="0" algn="ctr">
              <a:spcBef>
                <a:spcPts val="360"/>
              </a:spcBef>
              <a:spcAft>
                <a:spcPts val="0"/>
              </a:spcAft>
              <a:buSzPts val="5000"/>
              <a:buChar char="●"/>
            </a:pPr>
            <a:r>
              <a:rPr lang="en-US" sz="5000"/>
              <a:t>Group Questions</a:t>
            </a:r>
            <a:endParaRPr sz="5000"/>
          </a:p>
          <a:p>
            <a:pPr indent="-546100" lvl="0" marL="457200" rtl="0" algn="ctr">
              <a:spcBef>
                <a:spcPts val="0"/>
              </a:spcBef>
              <a:spcAft>
                <a:spcPts val="0"/>
              </a:spcAft>
              <a:buSzPts val="5000"/>
              <a:buChar char="●"/>
            </a:pPr>
            <a:r>
              <a:rPr lang="en-US" sz="5000"/>
              <a:t>Group Discussion</a:t>
            </a:r>
            <a:endParaRPr sz="5000"/>
          </a:p>
          <a:p>
            <a:pPr indent="-546100" lvl="0" marL="457200" rtl="0" algn="ctr">
              <a:spcBef>
                <a:spcPts val="0"/>
              </a:spcBef>
              <a:spcAft>
                <a:spcPts val="0"/>
              </a:spcAft>
              <a:buSzPts val="5000"/>
              <a:buChar char="●"/>
            </a:pPr>
            <a:r>
              <a:rPr lang="en-US" sz="5000"/>
              <a:t>Sharing of Best Practices</a:t>
            </a:r>
            <a:endParaRPr sz="50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73"/>
          <p:cNvSpPr txBox="1"/>
          <p:nvPr>
            <p:ph type="title"/>
          </p:nvPr>
        </p:nvSpPr>
        <p:spPr>
          <a:xfrm>
            <a:off x="581192" y="702156"/>
            <a:ext cx="11029500" cy="1013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5500"/>
              <a:t>CASB RESOURCES</a:t>
            </a:r>
            <a:endParaRPr sz="5500"/>
          </a:p>
        </p:txBody>
      </p:sp>
      <p:sp>
        <p:nvSpPr>
          <p:cNvPr id="568" name="Google Shape;568;p73"/>
          <p:cNvSpPr txBox="1"/>
          <p:nvPr>
            <p:ph idx="1" type="body"/>
          </p:nvPr>
        </p:nvSpPr>
        <p:spPr>
          <a:xfrm>
            <a:off x="581192" y="2180496"/>
            <a:ext cx="11029500" cy="3678300"/>
          </a:xfrm>
          <a:prstGeom prst="rect">
            <a:avLst/>
          </a:prstGeom>
        </p:spPr>
        <p:txBody>
          <a:bodyPr anchorCtr="0" anchor="ctr" bIns="45700" lIns="91425" spcFirstLastPara="1" rIns="91425" wrap="square" tIns="45700">
            <a:normAutofit lnSpcReduction="10000"/>
          </a:bodyPr>
          <a:lstStyle/>
          <a:p>
            <a:pPr indent="-546100" lvl="0" marL="457200" rtl="0" algn="ctr">
              <a:spcBef>
                <a:spcPts val="360"/>
              </a:spcBef>
              <a:spcAft>
                <a:spcPts val="0"/>
              </a:spcAft>
              <a:buSzPts val="5000"/>
              <a:buChar char="●"/>
            </a:pPr>
            <a:r>
              <a:rPr lang="en-US" sz="5000"/>
              <a:t>In Person Professional Development</a:t>
            </a:r>
            <a:endParaRPr sz="5000"/>
          </a:p>
          <a:p>
            <a:pPr indent="-546100" lvl="0" marL="457200" rtl="0" algn="ctr">
              <a:spcBef>
                <a:spcPts val="0"/>
              </a:spcBef>
              <a:spcAft>
                <a:spcPts val="0"/>
              </a:spcAft>
              <a:buSzPts val="5000"/>
              <a:buChar char="●"/>
            </a:pPr>
            <a:r>
              <a:rPr lang="en-US" sz="5000"/>
              <a:t>CASB Leadership Workbook</a:t>
            </a:r>
            <a:endParaRPr sz="5000"/>
          </a:p>
          <a:p>
            <a:pPr indent="-546100" lvl="0" marL="457200" rtl="0" algn="ctr">
              <a:spcBef>
                <a:spcPts val="0"/>
              </a:spcBef>
              <a:spcAft>
                <a:spcPts val="0"/>
              </a:spcAft>
              <a:buSzPts val="5000"/>
              <a:buChar char="●"/>
            </a:pPr>
            <a:r>
              <a:rPr lang="en-US" sz="5000"/>
              <a:t>CASB Board Member Handbook</a:t>
            </a:r>
            <a:endParaRPr sz="5000"/>
          </a:p>
          <a:p>
            <a:pPr indent="-546100" lvl="0" marL="457200" rtl="0" algn="ctr">
              <a:spcBef>
                <a:spcPts val="0"/>
              </a:spcBef>
              <a:spcAft>
                <a:spcPts val="0"/>
              </a:spcAft>
              <a:buSzPts val="5000"/>
              <a:buChar char="●"/>
            </a:pPr>
            <a:r>
              <a:rPr lang="en-US" sz="5000"/>
              <a:t>CASB Podcasts</a:t>
            </a:r>
            <a:endParaRPr sz="5000"/>
          </a:p>
          <a:p>
            <a:pPr indent="-546100" lvl="0" marL="457200" rtl="0" algn="ctr">
              <a:spcBef>
                <a:spcPts val="0"/>
              </a:spcBef>
              <a:spcAft>
                <a:spcPts val="0"/>
              </a:spcAft>
              <a:buSzPts val="5000"/>
              <a:buChar char="●"/>
            </a:pPr>
            <a:r>
              <a:rPr lang="en-US" sz="5000"/>
              <a:t>CASB Webinars</a:t>
            </a:r>
            <a:endParaRPr sz="50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74"/>
          <p:cNvSpPr txBox="1"/>
          <p:nvPr>
            <p:ph type="title"/>
          </p:nvPr>
        </p:nvSpPr>
        <p:spPr>
          <a:xfrm>
            <a:off x="581193" y="729658"/>
            <a:ext cx="11029500" cy="9882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sz="6000"/>
              <a:t>WE APPRECIATE YOU!</a:t>
            </a:r>
            <a:endParaRPr sz="6000"/>
          </a:p>
        </p:txBody>
      </p:sp>
      <p:sp>
        <p:nvSpPr>
          <p:cNvPr id="575" name="Google Shape;575;p74"/>
          <p:cNvSpPr txBox="1"/>
          <p:nvPr>
            <p:ph idx="1" type="body"/>
          </p:nvPr>
        </p:nvSpPr>
        <p:spPr>
          <a:xfrm>
            <a:off x="581193" y="2228003"/>
            <a:ext cx="5422500" cy="3633000"/>
          </a:xfrm>
          <a:prstGeom prst="rect">
            <a:avLst/>
          </a:prstGeom>
        </p:spPr>
        <p:txBody>
          <a:bodyPr anchorCtr="0" anchor="ctr" bIns="45700" lIns="91425" spcFirstLastPara="1" rIns="91425" wrap="square" tIns="45700">
            <a:normAutofit fontScale="62500"/>
          </a:bodyPr>
          <a:lstStyle/>
          <a:p>
            <a:pPr indent="0" lvl="0" marL="0" rtl="0" algn="l">
              <a:spcBef>
                <a:spcPts val="360"/>
              </a:spcBef>
              <a:spcAft>
                <a:spcPts val="0"/>
              </a:spcAft>
              <a:buNone/>
            </a:pPr>
            <a:r>
              <a:rPr lang="en-US" sz="5000"/>
              <a:t>CASB Resources</a:t>
            </a:r>
            <a:endParaRPr sz="5000"/>
          </a:p>
          <a:p>
            <a:pPr indent="0" lvl="0" marL="0" rtl="0" algn="l">
              <a:spcBef>
                <a:spcPts val="360"/>
              </a:spcBef>
              <a:spcAft>
                <a:spcPts val="0"/>
              </a:spcAft>
              <a:buNone/>
            </a:pPr>
            <a:r>
              <a:rPr lang="en-US" sz="5000"/>
              <a:t>In Person Professional Development</a:t>
            </a:r>
            <a:endParaRPr sz="5000"/>
          </a:p>
          <a:p>
            <a:pPr indent="0" lvl="0" marL="0" rtl="0" algn="l">
              <a:spcBef>
                <a:spcPts val="360"/>
              </a:spcBef>
              <a:spcAft>
                <a:spcPts val="0"/>
              </a:spcAft>
              <a:buNone/>
            </a:pPr>
            <a:r>
              <a:rPr lang="en-US" sz="5000"/>
              <a:t>CASB Leadership Workbook</a:t>
            </a:r>
            <a:endParaRPr sz="5000"/>
          </a:p>
          <a:p>
            <a:pPr indent="0" lvl="0" marL="0" rtl="0" algn="l">
              <a:spcBef>
                <a:spcPts val="360"/>
              </a:spcBef>
              <a:spcAft>
                <a:spcPts val="0"/>
              </a:spcAft>
              <a:buNone/>
            </a:pPr>
            <a:r>
              <a:rPr lang="en-US" sz="5000"/>
              <a:t>CASB Board Member Handbook</a:t>
            </a:r>
            <a:endParaRPr sz="5000"/>
          </a:p>
          <a:p>
            <a:pPr indent="0" lvl="0" marL="0" rtl="0" algn="l">
              <a:spcBef>
                <a:spcPts val="360"/>
              </a:spcBef>
              <a:spcAft>
                <a:spcPts val="0"/>
              </a:spcAft>
              <a:buNone/>
            </a:pPr>
            <a:r>
              <a:rPr lang="en-US" sz="5000"/>
              <a:t>CASB Podcasts CASB Webinars</a:t>
            </a:r>
            <a:endParaRPr sz="4000"/>
          </a:p>
        </p:txBody>
      </p:sp>
      <p:pic>
        <p:nvPicPr>
          <p:cNvPr id="576" name="Google Shape;576;p74"/>
          <p:cNvPicPr preferRelativeResize="0"/>
          <p:nvPr/>
        </p:nvPicPr>
        <p:blipFill>
          <a:blip r:embed="rId3">
            <a:alphaModFix/>
          </a:blip>
          <a:stretch>
            <a:fillRect/>
          </a:stretch>
        </p:blipFill>
        <p:spPr>
          <a:xfrm>
            <a:off x="6453134" y="2228000"/>
            <a:ext cx="5450819" cy="363299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5"/>
          <p:cNvSpPr txBox="1"/>
          <p:nvPr>
            <p:ph type="title"/>
          </p:nvPr>
        </p:nvSpPr>
        <p:spPr>
          <a:xfrm>
            <a:off x="581193" y="729658"/>
            <a:ext cx="11029500" cy="9882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sz="6000"/>
              <a:t>WE APPRECIATE YOU!</a:t>
            </a:r>
            <a:endParaRPr sz="6000"/>
          </a:p>
        </p:txBody>
      </p:sp>
      <p:sp>
        <p:nvSpPr>
          <p:cNvPr id="583" name="Google Shape;583;p75"/>
          <p:cNvSpPr txBox="1"/>
          <p:nvPr>
            <p:ph idx="1" type="body"/>
          </p:nvPr>
        </p:nvSpPr>
        <p:spPr>
          <a:xfrm>
            <a:off x="581193" y="2228003"/>
            <a:ext cx="5422500" cy="3633000"/>
          </a:xfrm>
          <a:prstGeom prst="rect">
            <a:avLst/>
          </a:prstGeom>
        </p:spPr>
        <p:txBody>
          <a:bodyPr anchorCtr="0" anchor="ctr" bIns="45700" lIns="91425" spcFirstLastPara="1" rIns="91425" wrap="square" tIns="45700">
            <a:normAutofit/>
          </a:bodyPr>
          <a:lstStyle/>
          <a:p>
            <a:pPr indent="0" lvl="0" marL="457200" rtl="0" algn="l">
              <a:spcBef>
                <a:spcPts val="360"/>
              </a:spcBef>
              <a:spcAft>
                <a:spcPts val="0"/>
              </a:spcAft>
              <a:buClr>
                <a:schemeClr val="dk1"/>
              </a:buClr>
              <a:buSzPts val="1100"/>
              <a:buFont typeface="Arial"/>
              <a:buNone/>
            </a:pPr>
            <a:r>
              <a:rPr lang="en-US" sz="4000"/>
              <a:t>Matt Cook</a:t>
            </a:r>
            <a:endParaRPr sz="4000"/>
          </a:p>
          <a:p>
            <a:pPr indent="0" lvl="0" marL="457200" rtl="0" algn="l">
              <a:spcBef>
                <a:spcPts val="360"/>
              </a:spcBef>
              <a:spcAft>
                <a:spcPts val="0"/>
              </a:spcAft>
              <a:buClr>
                <a:schemeClr val="dk1"/>
              </a:buClr>
              <a:buSzPts val="1100"/>
              <a:buFont typeface="Arial"/>
              <a:buNone/>
            </a:pPr>
            <a:r>
              <a:rPr lang="en-US" sz="4000" u="sng">
                <a:solidFill>
                  <a:schemeClr val="hlink"/>
                </a:solidFill>
                <a:hlinkClick r:id="rId3"/>
              </a:rPr>
              <a:t>mcook@casb.org</a:t>
            </a:r>
            <a:endParaRPr sz="4000"/>
          </a:p>
          <a:p>
            <a:pPr indent="0" lvl="0" marL="457200" rtl="0" algn="l">
              <a:spcBef>
                <a:spcPts val="360"/>
              </a:spcBef>
              <a:spcAft>
                <a:spcPts val="0"/>
              </a:spcAft>
              <a:buClr>
                <a:schemeClr val="dk1"/>
              </a:buClr>
              <a:buSzPts val="1100"/>
              <a:buFont typeface="Arial"/>
              <a:buNone/>
            </a:pPr>
            <a:r>
              <a:rPr lang="en-US" sz="4000"/>
              <a:t>mobile - 720-838-8279</a:t>
            </a:r>
            <a:endParaRPr sz="4000"/>
          </a:p>
          <a:p>
            <a:pPr indent="0" lvl="0" marL="457200" rtl="0" algn="l">
              <a:spcBef>
                <a:spcPts val="360"/>
              </a:spcBef>
              <a:spcAft>
                <a:spcPts val="0"/>
              </a:spcAft>
              <a:buNone/>
            </a:pPr>
            <a:r>
              <a:rPr lang="en-US" sz="4000"/>
              <a:t>X(formerly Twitter) @casbmattcook</a:t>
            </a:r>
            <a:endParaRPr sz="4000"/>
          </a:p>
        </p:txBody>
      </p:sp>
      <p:pic>
        <p:nvPicPr>
          <p:cNvPr id="584" name="Google Shape;584;p75"/>
          <p:cNvPicPr preferRelativeResize="0"/>
          <p:nvPr/>
        </p:nvPicPr>
        <p:blipFill>
          <a:blip r:embed="rId4">
            <a:alphaModFix/>
          </a:blip>
          <a:stretch>
            <a:fillRect/>
          </a:stretch>
        </p:blipFill>
        <p:spPr>
          <a:xfrm>
            <a:off x="6453134" y="2228000"/>
            <a:ext cx="5450819" cy="3632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8 CHARACTERISTICS OF HIGHLY EFFECTIVE SCHOOL BOARDS</a:t>
            </a:r>
            <a:endParaRPr sz="3600"/>
          </a:p>
        </p:txBody>
      </p:sp>
      <p:sp>
        <p:nvSpPr>
          <p:cNvPr id="140" name="Google Shape;140;p19"/>
          <p:cNvSpPr txBox="1"/>
          <p:nvPr/>
        </p:nvSpPr>
        <p:spPr>
          <a:xfrm>
            <a:off x="581200" y="1853175"/>
            <a:ext cx="11029500" cy="311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700">
                <a:solidFill>
                  <a:srgbClr val="000000"/>
                </a:solidFill>
                <a:latin typeface="Gill Sans"/>
                <a:ea typeface="Gill Sans"/>
                <a:cs typeface="Gill Sans"/>
                <a:sym typeface="Gill Sans"/>
              </a:rPr>
              <a:t>6. Effective school boards align and sustain resources to meet district goals.</a:t>
            </a:r>
            <a:endParaRPr sz="27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27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None/>
            </a:pPr>
            <a:r>
              <a:rPr lang="en-US" sz="2700">
                <a:solidFill>
                  <a:srgbClr val="000000"/>
                </a:solidFill>
                <a:latin typeface="Gill Sans"/>
                <a:ea typeface="Gill Sans"/>
                <a:cs typeface="Gill Sans"/>
                <a:sym typeface="Gill Sans"/>
              </a:rPr>
              <a:t>7. </a:t>
            </a:r>
            <a:r>
              <a:rPr b="1" lang="en-US" sz="2700">
                <a:solidFill>
                  <a:srgbClr val="000000"/>
                </a:solidFill>
                <a:latin typeface="Gill Sans"/>
                <a:ea typeface="Gill Sans"/>
                <a:cs typeface="Gill Sans"/>
                <a:sym typeface="Gill Sans"/>
              </a:rPr>
              <a:t>Effective school boards and their superintendents lead as a united team, each from their respective roles, with strong collaboration and mutual trust.</a:t>
            </a:r>
            <a:endParaRPr b="1" sz="27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27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None/>
            </a:pPr>
            <a:r>
              <a:rPr lang="en-US" sz="2700">
                <a:solidFill>
                  <a:srgbClr val="000000"/>
                </a:solidFill>
                <a:latin typeface="Gill Sans"/>
                <a:ea typeface="Gill Sans"/>
                <a:cs typeface="Gill Sans"/>
                <a:sym typeface="Gill Sans"/>
              </a:rPr>
              <a:t>8. Effective school boards participate in team development and training, joining with the superintendent to build shared knowledge, values, and commitment for improvement efforts.</a:t>
            </a:r>
            <a:endParaRPr sz="2700">
              <a:solidFill>
                <a:srgbClr val="000000"/>
              </a:solidFill>
              <a:latin typeface="Gill Sans"/>
              <a:ea typeface="Gill Sans"/>
              <a:cs typeface="Gill Sans"/>
              <a:sym typeface="Gill Sans"/>
            </a:endParaRPr>
          </a:p>
        </p:txBody>
      </p:sp>
      <p:sp>
        <p:nvSpPr>
          <p:cNvPr id="141" name="Google Shape;141;p19"/>
          <p:cNvSpPr txBox="1"/>
          <p:nvPr/>
        </p:nvSpPr>
        <p:spPr>
          <a:xfrm>
            <a:off x="7851500" y="5742000"/>
            <a:ext cx="40356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a:t>Source: </a:t>
            </a:r>
            <a:r>
              <a:rPr lang="en-US" u="sng">
                <a:solidFill>
                  <a:srgbClr val="00A8E2"/>
                </a:solidFill>
                <a:hlinkClick r:id="rId3">
                  <a:extLst>
                    <a:ext uri="{A12FA001-AC4F-418D-AE19-62706E023703}">
                      <ahyp:hlinkClr val="tx"/>
                    </a:ext>
                  </a:extLst>
                </a:hlinkClick>
              </a:rPr>
              <a:t>Center for Public Education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ROLES AND RESPONSIBILITIES</a:t>
            </a:r>
            <a:endParaRPr b="1" sz="2800">
              <a:solidFill>
                <a:srgbClr val="FFFFFF"/>
              </a:solidFill>
              <a:latin typeface="Gill Sans"/>
              <a:ea typeface="Gill Sans"/>
              <a:cs typeface="Gill Sans"/>
              <a:sym typeface="Gill Sans"/>
            </a:endParaRPr>
          </a:p>
        </p:txBody>
      </p:sp>
      <p:sp>
        <p:nvSpPr>
          <p:cNvPr id="148" name="Google Shape;148;p20"/>
          <p:cNvSpPr txBox="1"/>
          <p:nvPr/>
        </p:nvSpPr>
        <p:spPr>
          <a:xfrm>
            <a:off x="887225" y="1869904"/>
            <a:ext cx="5087100" cy="827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2200">
                <a:solidFill>
                  <a:srgbClr val="15113E"/>
                </a:solidFill>
                <a:latin typeface="Gill Sans"/>
                <a:ea typeface="Gill Sans"/>
                <a:cs typeface="Gill Sans"/>
                <a:sym typeface="Gill Sans"/>
              </a:rPr>
              <a:t>The School Board</a:t>
            </a:r>
            <a:endParaRPr b="1" sz="2200">
              <a:solidFill>
                <a:srgbClr val="15113E"/>
              </a:solidFill>
              <a:latin typeface="Gill Sans"/>
              <a:ea typeface="Gill Sans"/>
              <a:cs typeface="Gill Sans"/>
              <a:sym typeface="Gill Sans"/>
            </a:endParaRPr>
          </a:p>
          <a:p>
            <a:pPr indent="0" lvl="0" marL="0" rtl="0" algn="ctr">
              <a:spcBef>
                <a:spcPts val="0"/>
              </a:spcBef>
              <a:spcAft>
                <a:spcPts val="0"/>
              </a:spcAft>
              <a:buNone/>
            </a:pPr>
            <a:r>
              <a:rPr lang="en-US" sz="2000">
                <a:solidFill>
                  <a:srgbClr val="15113E"/>
                </a:solidFill>
                <a:latin typeface="Gill Sans"/>
                <a:ea typeface="Gill Sans"/>
                <a:cs typeface="Gill Sans"/>
                <a:sym typeface="Gill Sans"/>
              </a:rPr>
              <a:t>(the big picture)	</a:t>
            </a:r>
            <a:endParaRPr sz="2000">
              <a:solidFill>
                <a:srgbClr val="15113E"/>
              </a:solidFill>
              <a:latin typeface="Gill Sans"/>
              <a:ea typeface="Gill Sans"/>
              <a:cs typeface="Gill Sans"/>
              <a:sym typeface="Gill Sans"/>
            </a:endParaRPr>
          </a:p>
        </p:txBody>
      </p:sp>
      <p:sp>
        <p:nvSpPr>
          <p:cNvPr id="149" name="Google Shape;149;p20"/>
          <p:cNvSpPr txBox="1"/>
          <p:nvPr/>
        </p:nvSpPr>
        <p:spPr>
          <a:xfrm>
            <a:off x="581200" y="2697450"/>
            <a:ext cx="5393100" cy="32814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rmAutofit lnSpcReduction="10000"/>
          </a:bodyPr>
          <a:lstStyle/>
          <a:p>
            <a:pPr indent="-340106" lvl="0" marL="457200" rtl="0" algn="l">
              <a:spcBef>
                <a:spcPts val="360"/>
              </a:spcBef>
              <a:spcAft>
                <a:spcPts val="0"/>
              </a:spcAft>
              <a:buClr>
                <a:srgbClr val="373545"/>
              </a:buClr>
              <a:buSzPts val="1756"/>
              <a:buFont typeface="Noto Sans Symbols"/>
              <a:buChar char="◼"/>
            </a:pPr>
            <a:r>
              <a:rPr lang="en-US" sz="1900">
                <a:solidFill>
                  <a:srgbClr val="373545"/>
                </a:solidFill>
                <a:latin typeface="Gill Sans"/>
                <a:ea typeface="Gill Sans"/>
                <a:cs typeface="Gill Sans"/>
                <a:sym typeface="Gill Sans"/>
              </a:rPr>
              <a:t>Why</a:t>
            </a:r>
            <a:endParaRPr sz="1900">
              <a:solidFill>
                <a:srgbClr val="373545"/>
              </a:solidFill>
              <a:latin typeface="Gill Sans"/>
              <a:ea typeface="Gill Sans"/>
              <a:cs typeface="Gill Sans"/>
              <a:sym typeface="Gill Sans"/>
            </a:endParaRPr>
          </a:p>
          <a:p>
            <a:pPr indent="-340106" lvl="0" marL="457200" rtl="0" algn="l">
              <a:spcBef>
                <a:spcPts val="0"/>
              </a:spcBef>
              <a:spcAft>
                <a:spcPts val="0"/>
              </a:spcAft>
              <a:buClr>
                <a:srgbClr val="15113E"/>
              </a:buClr>
              <a:buSzPts val="1756"/>
              <a:buFont typeface="Noto Sans Symbols"/>
              <a:buChar char="◼"/>
            </a:pPr>
            <a:r>
              <a:rPr lang="en-US" sz="1900">
                <a:solidFill>
                  <a:srgbClr val="373545"/>
                </a:solidFill>
                <a:latin typeface="Gill Sans"/>
                <a:ea typeface="Gill Sans"/>
                <a:cs typeface="Gill Sans"/>
                <a:sym typeface="Gill Sans"/>
              </a:rPr>
              <a:t>What</a:t>
            </a:r>
            <a:endParaRPr sz="1900">
              <a:solidFill>
                <a:srgbClr val="373545"/>
              </a:solidFill>
              <a:latin typeface="Gill Sans"/>
              <a:ea typeface="Gill Sans"/>
              <a:cs typeface="Gill Sans"/>
              <a:sym typeface="Gill Sans"/>
            </a:endParaRPr>
          </a:p>
          <a:p>
            <a:pPr indent="-340106" lvl="0" marL="457200" rtl="0" algn="l">
              <a:spcBef>
                <a:spcPts val="0"/>
              </a:spcBef>
              <a:spcAft>
                <a:spcPts val="0"/>
              </a:spcAft>
              <a:buClr>
                <a:srgbClr val="15113E"/>
              </a:buClr>
              <a:buSzPts val="1756"/>
              <a:buFont typeface="Noto Sans Symbols"/>
              <a:buChar char="◼"/>
            </a:pPr>
            <a:r>
              <a:rPr lang="en-US" sz="1900">
                <a:solidFill>
                  <a:srgbClr val="373545"/>
                </a:solidFill>
                <a:latin typeface="Gill Sans"/>
                <a:ea typeface="Gill Sans"/>
                <a:cs typeface="Gill Sans"/>
                <a:sym typeface="Gill Sans"/>
              </a:rPr>
              <a:t>How much</a:t>
            </a:r>
            <a:endParaRPr sz="1900">
              <a:solidFill>
                <a:srgbClr val="373545"/>
              </a:solidFill>
              <a:latin typeface="Gill Sans"/>
              <a:ea typeface="Gill Sans"/>
              <a:cs typeface="Gill Sans"/>
              <a:sym typeface="Gill Sans"/>
            </a:endParaRPr>
          </a:p>
          <a:p>
            <a:pPr indent="0" lvl="0" marL="0" rtl="0" algn="l">
              <a:spcBef>
                <a:spcPts val="600"/>
              </a:spcBef>
              <a:spcAft>
                <a:spcPts val="0"/>
              </a:spcAft>
              <a:buNone/>
            </a:pPr>
            <a:r>
              <a:t/>
            </a:r>
            <a:endParaRPr sz="1900">
              <a:solidFill>
                <a:srgbClr val="373545"/>
              </a:solidFill>
              <a:latin typeface="Gill Sans"/>
              <a:ea typeface="Gill Sans"/>
              <a:cs typeface="Gill Sans"/>
              <a:sym typeface="Gill Sans"/>
            </a:endParaRPr>
          </a:p>
          <a:p>
            <a:pPr indent="0" lvl="0" marL="0" rtl="0" algn="l">
              <a:spcBef>
                <a:spcPts val="600"/>
              </a:spcBef>
              <a:spcAft>
                <a:spcPts val="0"/>
              </a:spcAft>
              <a:buNone/>
            </a:pPr>
            <a:r>
              <a:t/>
            </a:r>
            <a:endParaRPr sz="1500">
              <a:solidFill>
                <a:srgbClr val="373545"/>
              </a:solidFill>
              <a:latin typeface="Gill Sans"/>
              <a:ea typeface="Gill Sans"/>
              <a:cs typeface="Gill Sans"/>
              <a:sym typeface="Gill Sans"/>
            </a:endParaRPr>
          </a:p>
          <a:p>
            <a:pPr indent="-340106" lvl="0" marL="457200" rtl="0" algn="l">
              <a:spcBef>
                <a:spcPts val="60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Vision</a:t>
            </a:r>
            <a:endParaRPr sz="1900">
              <a:solidFill>
                <a:srgbClr val="980000"/>
              </a:solidFill>
              <a:latin typeface="Gill Sans"/>
              <a:ea typeface="Gill Sans"/>
              <a:cs typeface="Gill Sans"/>
              <a:sym typeface="Gill Sans"/>
            </a:endParaRPr>
          </a:p>
          <a:p>
            <a:pPr indent="-340106" lvl="0" marL="457200" rtl="0" algn="l">
              <a:spcBef>
                <a:spcPts val="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Mission</a:t>
            </a:r>
            <a:endParaRPr sz="1900">
              <a:solidFill>
                <a:srgbClr val="980000"/>
              </a:solidFill>
              <a:latin typeface="Gill Sans"/>
              <a:ea typeface="Gill Sans"/>
              <a:cs typeface="Gill Sans"/>
              <a:sym typeface="Gill Sans"/>
            </a:endParaRPr>
          </a:p>
          <a:p>
            <a:pPr indent="-340106" lvl="0" marL="457200" rtl="0" algn="l">
              <a:spcBef>
                <a:spcPts val="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Goals</a:t>
            </a:r>
            <a:endParaRPr sz="1900">
              <a:solidFill>
                <a:srgbClr val="980000"/>
              </a:solidFill>
              <a:latin typeface="Gill Sans"/>
              <a:ea typeface="Gill Sans"/>
              <a:cs typeface="Gill Sans"/>
              <a:sym typeface="Gill Sans"/>
            </a:endParaRPr>
          </a:p>
          <a:p>
            <a:pPr indent="-340106" lvl="0" marL="457200" rtl="0" algn="l">
              <a:spcBef>
                <a:spcPts val="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Policies</a:t>
            </a:r>
            <a:endParaRPr sz="1900">
              <a:solidFill>
                <a:srgbClr val="980000"/>
              </a:solidFill>
              <a:latin typeface="Gill Sans"/>
              <a:ea typeface="Gill Sans"/>
              <a:cs typeface="Gill Sans"/>
              <a:sym typeface="Gill Sans"/>
            </a:endParaRPr>
          </a:p>
          <a:p>
            <a:pPr indent="-340106" lvl="0" marL="457200" rtl="0" algn="l">
              <a:spcBef>
                <a:spcPts val="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Monitoring</a:t>
            </a:r>
            <a:endParaRPr sz="1900">
              <a:solidFill>
                <a:srgbClr val="980000"/>
              </a:solidFill>
              <a:latin typeface="Gill Sans"/>
              <a:ea typeface="Gill Sans"/>
              <a:cs typeface="Gill Sans"/>
              <a:sym typeface="Gill Sans"/>
            </a:endParaRPr>
          </a:p>
          <a:p>
            <a:pPr indent="-340106" lvl="0" marL="457200" rtl="0" algn="l">
              <a:spcBef>
                <a:spcPts val="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Vote</a:t>
            </a:r>
            <a:endParaRPr sz="1900">
              <a:solidFill>
                <a:srgbClr val="373545"/>
              </a:solidFill>
              <a:latin typeface="Gill Sans"/>
              <a:ea typeface="Gill Sans"/>
              <a:cs typeface="Gill Sans"/>
              <a:sym typeface="Gill Sans"/>
            </a:endParaRPr>
          </a:p>
        </p:txBody>
      </p:sp>
      <p:sp>
        <p:nvSpPr>
          <p:cNvPr id="150" name="Google Shape;150;p20"/>
          <p:cNvSpPr txBox="1"/>
          <p:nvPr/>
        </p:nvSpPr>
        <p:spPr>
          <a:xfrm>
            <a:off x="6523725" y="1869903"/>
            <a:ext cx="5087100" cy="7815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2200">
                <a:solidFill>
                  <a:srgbClr val="15113E"/>
                </a:solidFill>
                <a:latin typeface="Gill Sans"/>
                <a:ea typeface="Gill Sans"/>
                <a:cs typeface="Gill Sans"/>
                <a:sym typeface="Gill Sans"/>
              </a:rPr>
              <a:t>The Superintendent</a:t>
            </a:r>
            <a:endParaRPr b="1" sz="2200">
              <a:solidFill>
                <a:srgbClr val="15113E"/>
              </a:solidFill>
              <a:latin typeface="Gill Sans"/>
              <a:ea typeface="Gill Sans"/>
              <a:cs typeface="Gill Sans"/>
              <a:sym typeface="Gill Sans"/>
            </a:endParaRPr>
          </a:p>
          <a:p>
            <a:pPr indent="0" lvl="0" marL="0" rtl="0" algn="ctr">
              <a:spcBef>
                <a:spcPts val="0"/>
              </a:spcBef>
              <a:spcAft>
                <a:spcPts val="0"/>
              </a:spcAft>
              <a:buNone/>
            </a:pPr>
            <a:r>
              <a:rPr lang="en-US" sz="2000">
                <a:solidFill>
                  <a:srgbClr val="15113E"/>
                </a:solidFill>
                <a:latin typeface="Gill Sans"/>
                <a:ea typeface="Gill Sans"/>
                <a:cs typeface="Gill Sans"/>
                <a:sym typeface="Gill Sans"/>
              </a:rPr>
              <a:t>(the details)</a:t>
            </a:r>
            <a:endParaRPr sz="2000">
              <a:solidFill>
                <a:srgbClr val="15113E"/>
              </a:solidFill>
              <a:latin typeface="Gill Sans"/>
              <a:ea typeface="Gill Sans"/>
              <a:cs typeface="Gill Sans"/>
              <a:sym typeface="Gill Sans"/>
            </a:endParaRPr>
          </a:p>
        </p:txBody>
      </p:sp>
      <p:sp>
        <p:nvSpPr>
          <p:cNvPr id="151" name="Google Shape;151;p20"/>
          <p:cNvSpPr txBox="1"/>
          <p:nvPr/>
        </p:nvSpPr>
        <p:spPr>
          <a:xfrm>
            <a:off x="6217700" y="2697450"/>
            <a:ext cx="5393100" cy="32814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340106" lvl="0" marL="457200" rtl="0" algn="l">
              <a:lnSpc>
                <a:spcPct val="90000"/>
              </a:lnSpc>
              <a:spcBef>
                <a:spcPts val="360"/>
              </a:spcBef>
              <a:spcAft>
                <a:spcPts val="0"/>
              </a:spcAft>
              <a:buClr>
                <a:srgbClr val="15113E"/>
              </a:buClr>
              <a:buSzPts val="1756"/>
              <a:buFont typeface="Noto Sans Symbols"/>
              <a:buChar char="◼"/>
            </a:pPr>
            <a:r>
              <a:rPr lang="en-US" sz="1900">
                <a:solidFill>
                  <a:srgbClr val="373545"/>
                </a:solidFill>
                <a:latin typeface="Gill Sans"/>
                <a:ea typeface="Gill Sans"/>
                <a:cs typeface="Gill Sans"/>
                <a:sym typeface="Gill Sans"/>
              </a:rPr>
              <a:t>How</a:t>
            </a:r>
            <a:endParaRPr sz="1900">
              <a:solidFill>
                <a:srgbClr val="373545"/>
              </a:solidFill>
              <a:latin typeface="Gill Sans"/>
              <a:ea typeface="Gill Sans"/>
              <a:cs typeface="Gill Sans"/>
              <a:sym typeface="Gill Sans"/>
            </a:endParaRPr>
          </a:p>
          <a:p>
            <a:pPr indent="-340106" lvl="0" marL="457200" rtl="0" algn="l">
              <a:lnSpc>
                <a:spcPct val="90000"/>
              </a:lnSpc>
              <a:spcBef>
                <a:spcPts val="0"/>
              </a:spcBef>
              <a:spcAft>
                <a:spcPts val="0"/>
              </a:spcAft>
              <a:buClr>
                <a:srgbClr val="15113E"/>
              </a:buClr>
              <a:buSzPts val="1756"/>
              <a:buFont typeface="Noto Sans Symbols"/>
              <a:buChar char="◼"/>
            </a:pPr>
            <a:r>
              <a:rPr lang="en-US" sz="1900">
                <a:solidFill>
                  <a:srgbClr val="373545"/>
                </a:solidFill>
                <a:latin typeface="Gill Sans"/>
                <a:ea typeface="Gill Sans"/>
                <a:cs typeface="Gill Sans"/>
                <a:sym typeface="Gill Sans"/>
              </a:rPr>
              <a:t>When</a:t>
            </a:r>
            <a:endParaRPr sz="1900">
              <a:solidFill>
                <a:srgbClr val="373545"/>
              </a:solidFill>
              <a:latin typeface="Gill Sans"/>
              <a:ea typeface="Gill Sans"/>
              <a:cs typeface="Gill Sans"/>
              <a:sym typeface="Gill Sans"/>
            </a:endParaRPr>
          </a:p>
          <a:p>
            <a:pPr indent="-340106" lvl="0" marL="457200" rtl="0" algn="l">
              <a:lnSpc>
                <a:spcPct val="90000"/>
              </a:lnSpc>
              <a:spcBef>
                <a:spcPts val="0"/>
              </a:spcBef>
              <a:spcAft>
                <a:spcPts val="0"/>
              </a:spcAft>
              <a:buClr>
                <a:srgbClr val="15113E"/>
              </a:buClr>
              <a:buSzPts val="1756"/>
              <a:buFont typeface="Noto Sans Symbols"/>
              <a:buChar char="◼"/>
            </a:pPr>
            <a:r>
              <a:rPr lang="en-US" sz="1900">
                <a:solidFill>
                  <a:srgbClr val="373545"/>
                </a:solidFill>
                <a:latin typeface="Gill Sans"/>
                <a:ea typeface="Gill Sans"/>
                <a:cs typeface="Gill Sans"/>
                <a:sym typeface="Gill Sans"/>
              </a:rPr>
              <a:t>Where</a:t>
            </a:r>
            <a:endParaRPr sz="1900">
              <a:solidFill>
                <a:srgbClr val="373545"/>
              </a:solidFill>
              <a:latin typeface="Gill Sans"/>
              <a:ea typeface="Gill Sans"/>
              <a:cs typeface="Gill Sans"/>
              <a:sym typeface="Gill Sans"/>
            </a:endParaRPr>
          </a:p>
          <a:p>
            <a:pPr indent="-340106" lvl="0" marL="457200" rtl="0" algn="l">
              <a:lnSpc>
                <a:spcPct val="90000"/>
              </a:lnSpc>
              <a:spcBef>
                <a:spcPts val="0"/>
              </a:spcBef>
              <a:spcAft>
                <a:spcPts val="0"/>
              </a:spcAft>
              <a:buClr>
                <a:srgbClr val="15113E"/>
              </a:buClr>
              <a:buSzPts val="1756"/>
              <a:buFont typeface="Noto Sans Symbols"/>
              <a:buChar char="◼"/>
            </a:pPr>
            <a:r>
              <a:rPr lang="en-US" sz="1900">
                <a:solidFill>
                  <a:srgbClr val="373545"/>
                </a:solidFill>
                <a:latin typeface="Gill Sans"/>
                <a:ea typeface="Gill Sans"/>
                <a:cs typeface="Gill Sans"/>
                <a:sym typeface="Gill Sans"/>
              </a:rPr>
              <a:t>Who</a:t>
            </a:r>
            <a:endParaRPr sz="1900">
              <a:solidFill>
                <a:srgbClr val="373545"/>
              </a:solidFill>
              <a:latin typeface="Gill Sans"/>
              <a:ea typeface="Gill Sans"/>
              <a:cs typeface="Gill Sans"/>
              <a:sym typeface="Gill Sans"/>
            </a:endParaRPr>
          </a:p>
          <a:p>
            <a:pPr indent="-340106" lvl="0" marL="457200" rtl="0" algn="l">
              <a:lnSpc>
                <a:spcPct val="90000"/>
              </a:lnSpc>
              <a:spcBef>
                <a:spcPts val="0"/>
              </a:spcBef>
              <a:spcAft>
                <a:spcPts val="0"/>
              </a:spcAft>
              <a:buClr>
                <a:srgbClr val="15113E"/>
              </a:buClr>
              <a:buSzPts val="1756"/>
              <a:buFont typeface="Noto Sans Symbols"/>
              <a:buChar char="◼"/>
            </a:pPr>
            <a:r>
              <a:rPr lang="en-US" sz="1900">
                <a:solidFill>
                  <a:srgbClr val="373545"/>
                </a:solidFill>
                <a:latin typeface="Gill Sans"/>
                <a:ea typeface="Gill Sans"/>
                <a:cs typeface="Gill Sans"/>
                <a:sym typeface="Gill Sans"/>
              </a:rPr>
              <a:t>How much</a:t>
            </a:r>
            <a:endParaRPr sz="1900">
              <a:solidFill>
                <a:srgbClr val="373545"/>
              </a:solidFill>
              <a:latin typeface="Gill Sans"/>
              <a:ea typeface="Gill Sans"/>
              <a:cs typeface="Gill Sans"/>
              <a:sym typeface="Gill Sans"/>
            </a:endParaRPr>
          </a:p>
          <a:p>
            <a:pPr indent="0" lvl="0" marL="0" rtl="0" algn="l">
              <a:lnSpc>
                <a:spcPct val="90000"/>
              </a:lnSpc>
              <a:spcBef>
                <a:spcPts val="600"/>
              </a:spcBef>
              <a:spcAft>
                <a:spcPts val="0"/>
              </a:spcAft>
              <a:buNone/>
            </a:pPr>
            <a:r>
              <a:t/>
            </a:r>
            <a:endParaRPr sz="1500">
              <a:solidFill>
                <a:srgbClr val="373545"/>
              </a:solidFill>
              <a:latin typeface="Gill Sans"/>
              <a:ea typeface="Gill Sans"/>
              <a:cs typeface="Gill Sans"/>
              <a:sym typeface="Gill Sans"/>
            </a:endParaRPr>
          </a:p>
          <a:p>
            <a:pPr indent="-340106" lvl="0" marL="457200" rtl="0" algn="l">
              <a:lnSpc>
                <a:spcPct val="90000"/>
              </a:lnSpc>
              <a:spcBef>
                <a:spcPts val="60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Objectives</a:t>
            </a:r>
            <a:endParaRPr sz="1900">
              <a:solidFill>
                <a:srgbClr val="980000"/>
              </a:solidFill>
              <a:latin typeface="Gill Sans"/>
              <a:ea typeface="Gill Sans"/>
              <a:cs typeface="Gill Sans"/>
              <a:sym typeface="Gill Sans"/>
            </a:endParaRPr>
          </a:p>
          <a:p>
            <a:pPr indent="-340106" lvl="0" marL="457200" rtl="0" algn="l">
              <a:lnSpc>
                <a:spcPct val="90000"/>
              </a:lnSpc>
              <a:spcBef>
                <a:spcPts val="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Action plans</a:t>
            </a:r>
            <a:endParaRPr sz="1900">
              <a:solidFill>
                <a:srgbClr val="980000"/>
              </a:solidFill>
              <a:latin typeface="Gill Sans"/>
              <a:ea typeface="Gill Sans"/>
              <a:cs typeface="Gill Sans"/>
              <a:sym typeface="Gill Sans"/>
            </a:endParaRPr>
          </a:p>
          <a:p>
            <a:pPr indent="-340106" lvl="0" marL="457200" rtl="0" algn="l">
              <a:lnSpc>
                <a:spcPct val="90000"/>
              </a:lnSpc>
              <a:spcBef>
                <a:spcPts val="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Regulations</a:t>
            </a:r>
            <a:endParaRPr sz="1900">
              <a:solidFill>
                <a:srgbClr val="980000"/>
              </a:solidFill>
              <a:latin typeface="Gill Sans"/>
              <a:ea typeface="Gill Sans"/>
              <a:cs typeface="Gill Sans"/>
              <a:sym typeface="Gill Sans"/>
            </a:endParaRPr>
          </a:p>
          <a:p>
            <a:pPr indent="-340106" lvl="0" marL="457200" rtl="0" algn="l">
              <a:lnSpc>
                <a:spcPct val="90000"/>
              </a:lnSpc>
              <a:spcBef>
                <a:spcPts val="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Procedures</a:t>
            </a:r>
            <a:endParaRPr sz="1900">
              <a:solidFill>
                <a:srgbClr val="980000"/>
              </a:solidFill>
              <a:latin typeface="Gill Sans"/>
              <a:ea typeface="Gill Sans"/>
              <a:cs typeface="Gill Sans"/>
              <a:sym typeface="Gill Sans"/>
            </a:endParaRPr>
          </a:p>
          <a:p>
            <a:pPr indent="-340106" lvl="0" marL="457200" rtl="0" algn="l">
              <a:lnSpc>
                <a:spcPct val="90000"/>
              </a:lnSpc>
              <a:spcBef>
                <a:spcPts val="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Implementation</a:t>
            </a:r>
            <a:endParaRPr sz="1900">
              <a:solidFill>
                <a:srgbClr val="980000"/>
              </a:solidFill>
              <a:latin typeface="Gill Sans"/>
              <a:ea typeface="Gill Sans"/>
              <a:cs typeface="Gill Sans"/>
              <a:sym typeface="Gill Sans"/>
            </a:endParaRPr>
          </a:p>
          <a:p>
            <a:pPr indent="-340106" lvl="0" marL="457200" rtl="0" algn="l">
              <a:lnSpc>
                <a:spcPct val="90000"/>
              </a:lnSpc>
              <a:spcBef>
                <a:spcPts val="0"/>
              </a:spcBef>
              <a:spcAft>
                <a:spcPts val="0"/>
              </a:spcAft>
              <a:buClr>
                <a:srgbClr val="980000"/>
              </a:buClr>
              <a:buSzPts val="1756"/>
              <a:buFont typeface="Noto Sans Symbols"/>
              <a:buChar char="◼"/>
            </a:pPr>
            <a:r>
              <a:rPr lang="en-US" sz="1900">
                <a:solidFill>
                  <a:srgbClr val="980000"/>
                </a:solidFill>
                <a:latin typeface="Gill Sans"/>
                <a:ea typeface="Gill Sans"/>
                <a:cs typeface="Gill Sans"/>
                <a:sym typeface="Gill Sans"/>
              </a:rPr>
              <a:t>Recommendation </a:t>
            </a:r>
            <a:endParaRPr sz="1900">
              <a:solidFill>
                <a:srgbClr val="980000"/>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solidFill>
                  <a:srgbClr val="FFFFFF"/>
                </a:solidFill>
                <a:latin typeface="Gill Sans"/>
                <a:ea typeface="Gill Sans"/>
                <a:cs typeface="Gill Sans"/>
                <a:sym typeface="Gill Sans"/>
              </a:rPr>
              <a:t>KEY WORK OF SCHOOL BOARDS</a:t>
            </a:r>
            <a:endParaRPr b="1" sz="2800">
              <a:solidFill>
                <a:srgbClr val="FFFFFF"/>
              </a:solidFill>
              <a:latin typeface="Gill Sans"/>
              <a:ea typeface="Gill Sans"/>
              <a:cs typeface="Gill Sans"/>
              <a:sym typeface="Gill Sans"/>
            </a:endParaRPr>
          </a:p>
        </p:txBody>
      </p:sp>
      <p:sp>
        <p:nvSpPr>
          <p:cNvPr id="158" name="Google Shape;158;p21"/>
          <p:cNvSpPr txBox="1"/>
          <p:nvPr/>
        </p:nvSpPr>
        <p:spPr>
          <a:xfrm>
            <a:off x="581192" y="2180496"/>
            <a:ext cx="11029500" cy="3678300"/>
          </a:xfrm>
          <a:prstGeom prst="rect">
            <a:avLst/>
          </a:prstGeom>
          <a:noFill/>
          <a:ln>
            <a:noFill/>
          </a:ln>
        </p:spPr>
        <p:txBody>
          <a:bodyPr anchorCtr="0" anchor="t" bIns="45700" lIns="91425" spcFirstLastPara="1" rIns="91425" wrap="square" tIns="45700">
            <a:noAutofit/>
          </a:bodyPr>
          <a:lstStyle/>
          <a:p>
            <a:pPr indent="-488950" lvl="0" marL="457200" rtl="0" algn="l">
              <a:lnSpc>
                <a:spcPct val="115000"/>
              </a:lnSpc>
              <a:spcBef>
                <a:spcPts val="0"/>
              </a:spcBef>
              <a:spcAft>
                <a:spcPts val="0"/>
              </a:spcAft>
              <a:buClr>
                <a:schemeClr val="dk1"/>
              </a:buClr>
              <a:buSzPts val="4100"/>
              <a:buFont typeface="Gill Sans"/>
              <a:buChar char="■"/>
            </a:pPr>
            <a:r>
              <a:rPr lang="en-US" sz="4100">
                <a:solidFill>
                  <a:schemeClr val="dk1"/>
                </a:solidFill>
                <a:latin typeface="Gill Sans"/>
                <a:ea typeface="Gill Sans"/>
                <a:cs typeface="Gill Sans"/>
                <a:sym typeface="Gill Sans"/>
              </a:rPr>
              <a:t>Vision</a:t>
            </a:r>
            <a:endParaRPr sz="4100">
              <a:solidFill>
                <a:schemeClr val="dk1"/>
              </a:solidFill>
              <a:latin typeface="Gill Sans"/>
              <a:ea typeface="Gill Sans"/>
              <a:cs typeface="Gill Sans"/>
              <a:sym typeface="Gill Sans"/>
            </a:endParaRPr>
          </a:p>
          <a:p>
            <a:pPr indent="-488950" lvl="0" marL="457200" rtl="0" algn="l">
              <a:lnSpc>
                <a:spcPct val="115000"/>
              </a:lnSpc>
              <a:spcBef>
                <a:spcPts val="0"/>
              </a:spcBef>
              <a:spcAft>
                <a:spcPts val="0"/>
              </a:spcAft>
              <a:buClr>
                <a:srgbClr val="000000"/>
              </a:buClr>
              <a:buSzPts val="4100"/>
              <a:buFont typeface="Gill Sans"/>
              <a:buChar char="■"/>
            </a:pPr>
            <a:r>
              <a:rPr lang="en-US" sz="4100">
                <a:solidFill>
                  <a:srgbClr val="000000"/>
                </a:solidFill>
                <a:latin typeface="Gill Sans"/>
                <a:ea typeface="Gill Sans"/>
                <a:cs typeface="Gill Sans"/>
                <a:sym typeface="Gill Sans"/>
              </a:rPr>
              <a:t>Policy</a:t>
            </a:r>
            <a:endParaRPr sz="4100">
              <a:solidFill>
                <a:srgbClr val="000000"/>
              </a:solidFill>
              <a:latin typeface="Gill Sans"/>
              <a:ea typeface="Gill Sans"/>
              <a:cs typeface="Gill Sans"/>
              <a:sym typeface="Gill Sans"/>
            </a:endParaRPr>
          </a:p>
          <a:p>
            <a:pPr indent="-488950" lvl="0" marL="457200" rtl="0" algn="l">
              <a:lnSpc>
                <a:spcPct val="115000"/>
              </a:lnSpc>
              <a:spcBef>
                <a:spcPts val="0"/>
              </a:spcBef>
              <a:spcAft>
                <a:spcPts val="0"/>
              </a:spcAft>
              <a:buClr>
                <a:srgbClr val="000000"/>
              </a:buClr>
              <a:buSzPts val="4100"/>
              <a:buFont typeface="Gill Sans"/>
              <a:buChar char="■"/>
            </a:pPr>
            <a:r>
              <a:rPr lang="en-US" sz="4100">
                <a:solidFill>
                  <a:srgbClr val="000000"/>
                </a:solidFill>
                <a:latin typeface="Gill Sans"/>
                <a:ea typeface="Gill Sans"/>
                <a:cs typeface="Gill Sans"/>
                <a:sym typeface="Gill Sans"/>
              </a:rPr>
              <a:t>Accountability</a:t>
            </a:r>
            <a:endParaRPr sz="4100">
              <a:solidFill>
                <a:srgbClr val="000000"/>
              </a:solidFill>
              <a:latin typeface="Gill Sans"/>
              <a:ea typeface="Gill Sans"/>
              <a:cs typeface="Gill Sans"/>
              <a:sym typeface="Gill Sans"/>
            </a:endParaRPr>
          </a:p>
          <a:p>
            <a:pPr indent="-488950" lvl="0" marL="457200" rtl="0" algn="l">
              <a:lnSpc>
                <a:spcPct val="115000"/>
              </a:lnSpc>
              <a:spcBef>
                <a:spcPts val="0"/>
              </a:spcBef>
              <a:spcAft>
                <a:spcPts val="0"/>
              </a:spcAft>
              <a:buClr>
                <a:srgbClr val="000000"/>
              </a:buClr>
              <a:buSzPts val="4100"/>
              <a:buFont typeface="Gill Sans"/>
              <a:buChar char="■"/>
            </a:pPr>
            <a:r>
              <a:rPr lang="en-US" sz="4100">
                <a:solidFill>
                  <a:srgbClr val="000000"/>
                </a:solidFill>
                <a:latin typeface="Gill Sans"/>
                <a:ea typeface="Gill Sans"/>
                <a:cs typeface="Gill Sans"/>
                <a:sym typeface="Gill Sans"/>
              </a:rPr>
              <a:t>Community Leadership</a:t>
            </a:r>
            <a:endParaRPr sz="4100">
              <a:solidFill>
                <a:srgbClr val="000000"/>
              </a:solidFill>
              <a:latin typeface="Gill Sans"/>
              <a:ea typeface="Gill Sans"/>
              <a:cs typeface="Gill Sans"/>
              <a:sym typeface="Gill Sans"/>
            </a:endParaRPr>
          </a:p>
          <a:p>
            <a:pPr indent="-488950" lvl="0" marL="457200" rtl="0" algn="l">
              <a:lnSpc>
                <a:spcPct val="115000"/>
              </a:lnSpc>
              <a:spcBef>
                <a:spcPts val="0"/>
              </a:spcBef>
              <a:spcAft>
                <a:spcPts val="0"/>
              </a:spcAft>
              <a:buClr>
                <a:schemeClr val="dk1"/>
              </a:buClr>
              <a:buSzPts val="4100"/>
              <a:buFont typeface="Gill Sans"/>
              <a:buChar char="■"/>
            </a:pPr>
            <a:r>
              <a:rPr lang="en-US" sz="4100">
                <a:solidFill>
                  <a:schemeClr val="dk1"/>
                </a:solidFill>
                <a:latin typeface="Gill Sans"/>
                <a:ea typeface="Gill Sans"/>
                <a:cs typeface="Gill Sans"/>
                <a:sym typeface="Gill Sans"/>
              </a:rPr>
              <a:t>Governance Team Relationships </a:t>
            </a:r>
            <a:endParaRPr sz="4100">
              <a:solidFill>
                <a:schemeClr val="dk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276e8e">
      <a:dk1>
        <a:srgbClr val="000000"/>
      </a:dk1>
      <a:lt1>
        <a:srgbClr val="FFFFFF"/>
      </a:lt1>
      <a:dk2>
        <a:srgbClr val="373545"/>
      </a:dk2>
      <a:lt2>
        <a:srgbClr val="CEDBE6"/>
      </a:lt2>
      <a:accent1>
        <a:srgbClr val="276E8E"/>
      </a:accent1>
      <a:accent2>
        <a:srgbClr val="15113E"/>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