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Lato"/>
      <p:regular r:id="rId30"/>
      <p:bold r:id="rId31"/>
      <p:italic r:id="rId32"/>
      <p:boldItalic r:id="rId33"/>
    </p:embeddedFon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7.xml"/><Relationship Id="rId33" Type="http://schemas.openxmlformats.org/officeDocument/2006/relationships/font" Target="fonts/Lato-boldItalic.fntdata"/><Relationship Id="rId10" Type="http://schemas.openxmlformats.org/officeDocument/2006/relationships/slide" Target="slides/slide6.xml"/><Relationship Id="rId32" Type="http://schemas.openxmlformats.org/officeDocument/2006/relationships/font" Target="fonts/Lato-italic.fntdata"/><Relationship Id="rId13" Type="http://schemas.openxmlformats.org/officeDocument/2006/relationships/slide" Target="slides/slide9.xml"/><Relationship Id="rId35" Type="http://schemas.openxmlformats.org/officeDocument/2006/relationships/font" Target="fonts/GillSans-bold.fntdata"/><Relationship Id="rId12" Type="http://schemas.openxmlformats.org/officeDocument/2006/relationships/slide" Target="slides/slide8.xml"/><Relationship Id="rId34" Type="http://schemas.openxmlformats.org/officeDocument/2006/relationships/font" Target="fonts/GillSans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66208dfb1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966208dfb1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966208dfb1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66208dfb1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966208dfb1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966208dfb1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66208dfb1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966208dfb1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966208dfb1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66208dfb1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966208dfb1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966208dfb1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66208dfb1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966208dfb1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966208dfb1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66208dfb1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966208dfb1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966208dfb1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ba0f8de85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0ba0f8de8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0ba0f8de85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66208dfb1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966208dfb1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966208dfb1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66208dfb1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966208dfb1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966208dfb1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66208dfb1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966208dfb1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966208dfb1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5c32cc3b6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c5c32cc3b6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c5c32cc3b6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66208dfb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966208dfb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966208dfb1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66208dfb1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966208dfb1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966208dfb1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66208dfb1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966208dfb1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966208dfb1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66208dfb1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66208dfb1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966208dfb1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66208dfb1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966208dfb1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966208dfb1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2a73a340c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2a73a340c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82a73a340c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2a73a340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82a73a340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82a73a340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2a73a340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82a73a340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82a73a340c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ba0f8de8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0ba0f8de8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0ba0f8de8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66208df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966208df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966208dfb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ba0f8de85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0ba0f8de85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ba0f8de85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66208dfb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966208dfb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966208dfb1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66208dfb1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966208dfb1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966208dfb1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8839201" y="599725"/>
            <a:ext cx="29067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/>
          <p:nvPr>
            <p:ph type="title"/>
          </p:nvPr>
        </p:nvSpPr>
        <p:spPr>
          <a:xfrm rot="5400000">
            <a:off x="7249665" y="2265127"/>
            <a:ext cx="5183100" cy="20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2131502" y="-680874"/>
            <a:ext cx="51831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8993673" y="5956137"/>
            <a:ext cx="132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774923" y="5951811"/>
            <a:ext cx="789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0446615" y="5956137"/>
            <a:ext cx="116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581191" y="1020431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581194" y="2495445"/>
            <a:ext cx="10993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1632029" y="5141974"/>
            <a:ext cx="9978900" cy="7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887219" y="2250892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581194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6523735" y="2250892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6217709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>
            <p:ph idx="2" type="pic"/>
          </p:nvPr>
        </p:nvSpPr>
        <p:spPr>
          <a:xfrm>
            <a:off x="447817" y="599725"/>
            <a:ext cx="112908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 rot="5400000">
            <a:off x="4334608" y="-1417297"/>
            <a:ext cx="3522900" cy="11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50" y="6020250"/>
            <a:ext cx="12192000" cy="892800"/>
          </a:xfrm>
          <a:prstGeom prst="rect">
            <a:avLst/>
          </a:prstGeom>
          <a:solidFill>
            <a:srgbClr val="1612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9236597" y="5956137"/>
            <a:ext cx="12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5780500" y="5953296"/>
            <a:ext cx="334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rgbClr val="B47D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557437" y="6235951"/>
            <a:ext cx="16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Colorado Association of School Boards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">
            <a:alphaModFix/>
          </a:blip>
          <a:srcRect b="227" l="0" r="0" t="227"/>
          <a:stretch/>
        </p:blipFill>
        <p:spPr>
          <a:xfrm>
            <a:off x="446519" y="6248631"/>
            <a:ext cx="1110900" cy="4363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10598132" y="6300133"/>
            <a:ext cx="184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#CASB</a:t>
            </a:r>
            <a:r>
              <a:rPr lang="en-US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Events</a:t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3337725" y="6251250"/>
            <a:ext cx="664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202</a:t>
            </a:r>
            <a:r>
              <a:rPr b="1" lang="en-US" sz="1600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i="0" lang="en-US" sz="1600" u="none" cap="none" strike="noStrike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r>
              <a:rPr b="1" lang="en-US" sz="1600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3r</a:t>
            </a:r>
            <a:r>
              <a:rPr b="1" i="0" lang="en-US" sz="1600" u="none" cap="none" strike="noStrike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d Annual CASB Convention | December </a:t>
            </a:r>
            <a:r>
              <a:rPr b="1" lang="en-US" sz="1600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7-9</a:t>
            </a:r>
            <a:r>
              <a:rPr b="1" i="0" lang="en-US" sz="1600" u="none" cap="none" strike="noStrike">
                <a:solidFill>
                  <a:srgbClr val="CE9428"/>
                </a:solidFill>
                <a:latin typeface="Lato"/>
                <a:ea typeface="Lato"/>
                <a:cs typeface="Lato"/>
                <a:sym typeface="Lato"/>
              </a:rPr>
              <a:t> | The Broadmoor</a:t>
            </a:r>
            <a:endParaRPr b="1" i="0" sz="1600" u="none" cap="none" strike="noStrike">
              <a:solidFill>
                <a:srgbClr val="CE942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info@casb.org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mcook@casb.or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ctrTitle"/>
          </p:nvPr>
        </p:nvSpPr>
        <p:spPr>
          <a:xfrm>
            <a:off x="599250" y="5159053"/>
            <a:ext cx="109935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2000"/>
              <a:buFont typeface="Gill Sans"/>
              <a:buNone/>
            </a:pPr>
            <a:r>
              <a:rPr lang="en-US" sz="5000"/>
              <a:t>The Role of the Board President</a:t>
            </a:r>
            <a:endParaRPr sz="5000"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670" r="680" t="0"/>
          <a:stretch/>
        </p:blipFill>
        <p:spPr>
          <a:xfrm>
            <a:off x="435475" y="961200"/>
            <a:ext cx="11321052" cy="382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60" name="Google Shape;160;p21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Types of Board meetings	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Legally anytime 3 or more Board members are together to discuss Board business that is a Board meeting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■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This can include email and text messages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67" name="Google Shape;167;p22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Gill Sans"/>
                <a:ea typeface="Gill Sans"/>
                <a:cs typeface="Gill Sans"/>
                <a:sym typeface="Gill Sans"/>
              </a:rPr>
              <a:t>Robert’s Rules of Order</a:t>
            </a:r>
            <a:endParaRPr b="1"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Learn the basics and apply the rules fairly and </a:t>
            </a: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consistently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74" name="Google Shape;174;p23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All Board members have an opportunity to be heard and have their questions answered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The rule of ONE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No Gotcha </a:t>
            </a: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moments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Requests for Information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81" name="Google Shape;181;p24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Gill Sans"/>
                <a:ea typeface="Gill Sans"/>
                <a:cs typeface="Gill Sans"/>
                <a:sym typeface="Gill Sans"/>
              </a:rPr>
              <a:t>Board Actions</a:t>
            </a:r>
            <a:endParaRPr b="1"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Consent Calendar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Roll call votes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Abstaining versus a conflict of interest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Once adopted every Board member has a duty to support the action of the Board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88" name="Google Shape;188;p25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Gill Sans"/>
                <a:ea typeface="Gill Sans"/>
                <a:cs typeface="Gill Sans"/>
                <a:sym typeface="Gill Sans"/>
              </a:rPr>
              <a:t>Board Self Evaluation</a:t>
            </a:r>
            <a:endParaRPr b="1"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Did the Board hear information at the meeting that: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■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Should be placed on a future agenda?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■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Requires the review and or update of a current Board Policy?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■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Requires a new Board policy?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GROUP DISCUSSION</a:t>
            </a:r>
            <a:endParaRPr sz="3600"/>
          </a:p>
        </p:txBody>
      </p:sp>
      <p:sp>
        <p:nvSpPr>
          <p:cNvPr id="195" name="Google Shape;195;p26"/>
          <p:cNvSpPr txBox="1"/>
          <p:nvPr/>
        </p:nvSpPr>
        <p:spPr>
          <a:xfrm>
            <a:off x="495717" y="2159121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Does your Board use any of the previously mentioned items?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Would these items improve your Board’s effectiveness?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LEGAL ISSUES</a:t>
            </a:r>
            <a:endParaRPr b="1"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9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Gill Sans"/>
              <a:buChar char="●"/>
            </a:pPr>
            <a:r>
              <a:rPr lang="en-US" sz="4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Public Comment</a:t>
            </a:r>
            <a:endParaRPr sz="4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9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Font typeface="Gill Sans"/>
              <a:buChar char="●"/>
            </a:pPr>
            <a:r>
              <a:rPr lang="en-US" sz="4900">
                <a:latin typeface="Gill Sans"/>
                <a:ea typeface="Gill Sans"/>
                <a:cs typeface="Gill Sans"/>
                <a:sym typeface="Gill Sans"/>
              </a:rPr>
              <a:t>Executive Session</a:t>
            </a:r>
            <a:endParaRPr sz="4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9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Font typeface="Gill Sans"/>
              <a:buChar char="●"/>
            </a:pPr>
            <a:r>
              <a:rPr lang="en-US" sz="4900">
                <a:latin typeface="Gill Sans"/>
                <a:ea typeface="Gill Sans"/>
                <a:cs typeface="Gill Sans"/>
                <a:sym typeface="Gill Sans"/>
              </a:rPr>
              <a:t>Board Member Conduct</a:t>
            </a:r>
            <a:endParaRPr sz="4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9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Font typeface="Gill Sans"/>
              <a:buChar char="●"/>
            </a:pPr>
            <a:r>
              <a:rPr lang="en-US" sz="4900">
                <a:latin typeface="Gill Sans"/>
                <a:ea typeface="Gill Sans"/>
                <a:cs typeface="Gill Sans"/>
                <a:sym typeface="Gill Sans"/>
              </a:rPr>
              <a:t>Superintendent Evaluation</a:t>
            </a:r>
            <a:endParaRPr sz="4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/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LEGAL ISSUES</a:t>
            </a:r>
            <a:endParaRPr b="1"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Public Comment</a:t>
            </a:r>
            <a:endParaRPr b="1" sz="4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●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There is no law requiring Public Comment at a Board Meeting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○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Board policy allows for Public comment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○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Board conducts a business meeting in Public, not a Public meeting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○"/>
            </a:pPr>
            <a:r>
              <a:rPr lang="en-US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Apply the rules fairly to all speakers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LEGAL ISSUES</a:t>
            </a:r>
            <a:endParaRPr b="1"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latin typeface="Gill Sans"/>
                <a:ea typeface="Gill Sans"/>
                <a:cs typeface="Gill Sans"/>
                <a:sym typeface="Gill Sans"/>
              </a:rPr>
              <a:t>Executive Session</a:t>
            </a:r>
            <a:endParaRPr b="1" sz="4900">
              <a:latin typeface="Gill Sans"/>
              <a:ea typeface="Gill Sans"/>
              <a:cs typeface="Gill Sans"/>
              <a:sym typeface="Gill Sans"/>
            </a:endParaRPr>
          </a:p>
          <a:p>
            <a:pPr indent="-4445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Gill Sans"/>
              <a:buChar char="●"/>
            </a:pPr>
            <a:r>
              <a:rPr lang="en-US" sz="3400">
                <a:latin typeface="Gill Sans"/>
                <a:ea typeface="Gill Sans"/>
                <a:cs typeface="Gill Sans"/>
                <a:sym typeface="Gill Sans"/>
              </a:rPr>
              <a:t>There are 8 reasons the Board can convene in Executive Session</a:t>
            </a:r>
            <a:endParaRPr sz="3400">
              <a:latin typeface="Gill Sans"/>
              <a:ea typeface="Gill Sans"/>
              <a:cs typeface="Gill Sans"/>
              <a:sym typeface="Gill Sans"/>
            </a:endParaRPr>
          </a:p>
          <a:p>
            <a:pPr indent="-4445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Gill Sans"/>
              <a:buChar char="●"/>
            </a:pPr>
            <a:r>
              <a:rPr lang="en-US" sz="3400">
                <a:latin typeface="Gill Sans"/>
                <a:ea typeface="Gill Sans"/>
                <a:cs typeface="Gill Sans"/>
                <a:sym typeface="Gill Sans"/>
              </a:rPr>
              <a:t>It is always appropriate to to slow down and call your Lawyer to make sure the Board is following the law</a:t>
            </a:r>
            <a:endParaRPr sz="3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/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LEGAL ISSUES</a:t>
            </a:r>
            <a:endParaRPr b="1"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latin typeface="Gill Sans"/>
                <a:ea typeface="Gill Sans"/>
                <a:cs typeface="Gill Sans"/>
                <a:sym typeface="Gill Sans"/>
              </a:rPr>
              <a:t>Board Member Conduct</a:t>
            </a:r>
            <a:endParaRPr b="1" sz="4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97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Font typeface="Gill Sans"/>
              <a:buChar char="●"/>
            </a:pPr>
            <a:r>
              <a:rPr lang="en-US" sz="4900">
                <a:latin typeface="Gill Sans"/>
                <a:ea typeface="Gill Sans"/>
                <a:cs typeface="Gill Sans"/>
                <a:sym typeface="Gill Sans"/>
              </a:rPr>
              <a:t>Code of Conduct in Board policy</a:t>
            </a:r>
            <a:endParaRPr sz="4900">
              <a:latin typeface="Gill Sans"/>
              <a:ea typeface="Gill Sans"/>
              <a:cs typeface="Gill Sans"/>
              <a:sym typeface="Gill Sans"/>
            </a:endParaRPr>
          </a:p>
          <a:p>
            <a:pPr indent="-5397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Font typeface="Gill Sans"/>
              <a:buChar char="●"/>
            </a:pPr>
            <a:r>
              <a:rPr lang="en-US" sz="4900">
                <a:latin typeface="Gill Sans"/>
                <a:ea typeface="Gill Sans"/>
                <a:cs typeface="Gill Sans"/>
                <a:sym typeface="Gill Sans"/>
              </a:rPr>
              <a:t>Norms and Agreements</a:t>
            </a:r>
            <a:endParaRPr sz="49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WELCOME AND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INTRODUCTIONS</a:t>
            </a:r>
            <a:endParaRPr sz="3600"/>
          </a:p>
        </p:txBody>
      </p:sp>
      <p:sp>
        <p:nvSpPr>
          <p:cNvPr id="100" name="Google Shape;100;p13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Gill Sans"/>
                <a:ea typeface="Gill Sans"/>
                <a:cs typeface="Gill Sans"/>
                <a:sym typeface="Gill Sans"/>
              </a:rPr>
              <a:t>Matt Cook</a:t>
            </a:r>
            <a:endParaRPr sz="5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Gill Sans"/>
                <a:ea typeface="Gill Sans"/>
                <a:cs typeface="Gill Sans"/>
                <a:sym typeface="Gill Sans"/>
              </a:rPr>
              <a:t>CASB </a:t>
            </a:r>
            <a:endParaRPr sz="5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Gill Sans"/>
                <a:ea typeface="Gill Sans"/>
                <a:cs typeface="Gill Sans"/>
                <a:sym typeface="Gill Sans"/>
              </a:rPr>
              <a:t>Director of Public Policy and Advocacy</a:t>
            </a:r>
            <a:endParaRPr sz="5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37354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/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LEGAL ISSUES</a:t>
            </a:r>
            <a:endParaRPr b="1"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Gill Sans"/>
                <a:ea typeface="Gill Sans"/>
                <a:cs typeface="Gill Sans"/>
                <a:sym typeface="Gill Sans"/>
              </a:rPr>
              <a:t>Superintendent Evaluation</a:t>
            </a:r>
            <a:endParaRPr b="1" sz="3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The Board is legally required to to evaluate the Superintendent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Parts of the evaluation are public record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The Board determines the vehicle to be used for the evaluation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GROUP DISCUSSION</a:t>
            </a:r>
            <a:endParaRPr sz="3600"/>
          </a:p>
        </p:txBody>
      </p:sp>
      <p:sp>
        <p:nvSpPr>
          <p:cNvPr id="237" name="Google Shape;237;p32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Gill Sans"/>
                <a:ea typeface="Gill Sans"/>
                <a:cs typeface="Gill Sans"/>
                <a:sym typeface="Gill Sans"/>
              </a:rPr>
              <a:t>Best Practices with you Peers</a:t>
            </a:r>
            <a:endParaRPr b="1"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What works?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What does not work?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○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What do you wish you had known before becoming Board President?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GROUP DISCUSSION</a:t>
            </a:r>
            <a:endParaRPr sz="3600"/>
          </a:p>
        </p:txBody>
      </p:sp>
      <p:sp>
        <p:nvSpPr>
          <p:cNvPr id="244" name="Google Shape;244;p33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Gill Sans"/>
                <a:ea typeface="Gill Sans"/>
                <a:cs typeface="Gill Sans"/>
                <a:sym typeface="Gill Sans"/>
              </a:rPr>
              <a:t>Questions from your own experience?</a:t>
            </a:r>
            <a:endParaRPr sz="65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WE APPRECIATE YOU!</a:t>
            </a:r>
            <a:endParaRPr sz="6000"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4200"/>
              <a:t>CASB Resources</a:t>
            </a:r>
            <a:endParaRPr b="1" sz="4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200"/>
              <a:t>Board President Cafes</a:t>
            </a:r>
            <a:endParaRPr sz="4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200"/>
              <a:t>Podcasts</a:t>
            </a:r>
            <a:endParaRPr sz="4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200"/>
              <a:t>Webinars</a:t>
            </a:r>
            <a:endParaRPr sz="4200"/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134" y="2228000"/>
            <a:ext cx="5450819" cy="363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WE APPRECIATE YOU!</a:t>
            </a:r>
            <a:endParaRPr sz="6000"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800"/>
              <a:t>CASB Resources</a:t>
            </a:r>
            <a:endParaRPr b="1" sz="3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/>
              <a:t>Legal Information</a:t>
            </a:r>
            <a:endParaRPr sz="3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/>
              <a:t>Policy </a:t>
            </a:r>
            <a:r>
              <a:rPr lang="en-US" sz="3800"/>
              <a:t>Questions</a:t>
            </a:r>
            <a:endParaRPr sz="3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/>
              <a:t>Board Training </a:t>
            </a:r>
            <a:endParaRPr sz="3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 u="sng">
                <a:solidFill>
                  <a:schemeClr val="hlink"/>
                </a:solidFill>
                <a:hlinkClick r:id="rId3"/>
              </a:rPr>
              <a:t>info@casb.org</a:t>
            </a:r>
            <a:r>
              <a:rPr lang="en-US" sz="3800"/>
              <a:t> or 303-832-1000</a:t>
            </a:r>
            <a:endParaRPr sz="3800"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134" y="2228000"/>
            <a:ext cx="5450819" cy="363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WE APPRECIATE YOU!</a:t>
            </a:r>
            <a:endParaRPr sz="6000"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Matt Cook</a:t>
            </a:r>
            <a:endParaRPr sz="4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u="sng">
                <a:solidFill>
                  <a:schemeClr val="hlink"/>
                </a:solidFill>
                <a:hlinkClick r:id="rId3"/>
              </a:rPr>
              <a:t>mcook@casb.org</a:t>
            </a:r>
            <a:endParaRPr sz="4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mobile - 720-838-8279</a:t>
            </a:r>
            <a:endParaRPr sz="4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000"/>
              <a:t>X(formerly Twitter) @casbmattcook</a:t>
            </a:r>
            <a:endParaRPr sz="4000"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134" y="2228000"/>
            <a:ext cx="5450819" cy="363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WELCOME!   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OUR GOALS FOR THIS SESSION...</a:t>
            </a:r>
            <a:endParaRPr sz="3600"/>
          </a:p>
        </p:txBody>
      </p:sp>
      <p:sp>
        <p:nvSpPr>
          <p:cNvPr id="107" name="Google Shape;107;p14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Understand what the Board President’s Role is</a:t>
            </a:r>
            <a:endParaRPr sz="3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How to be an Effective Board President</a:t>
            </a:r>
            <a:endParaRPr sz="3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13E"/>
              </a:buClr>
              <a:buSzPts val="3000"/>
              <a:buFont typeface="Gill Sans"/>
              <a:buChar char="●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Learn from each other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13E"/>
              </a:buClr>
              <a:buSzPts val="3000"/>
              <a:buFont typeface="Gill Sans"/>
              <a:buChar char="●"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Enjoy our time together</a:t>
            </a:r>
            <a:endParaRPr sz="3300">
              <a:solidFill>
                <a:srgbClr val="37354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GROUP DISCUSSION</a:t>
            </a:r>
            <a:endParaRPr sz="3600"/>
          </a:p>
        </p:txBody>
      </p:sp>
      <p:sp>
        <p:nvSpPr>
          <p:cNvPr id="114" name="Google Shape;114;p15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Gill Sans"/>
                <a:ea typeface="Gill Sans"/>
                <a:cs typeface="Gill Sans"/>
                <a:sym typeface="Gill Sans"/>
              </a:rPr>
              <a:t>Share with your group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●"/>
            </a:pPr>
            <a:r>
              <a:rPr lang="en-US" sz="4100">
                <a:latin typeface="Gill Sans"/>
                <a:ea typeface="Gill Sans"/>
                <a:cs typeface="Gill Sans"/>
                <a:sym typeface="Gill Sans"/>
              </a:rPr>
              <a:t>How long have you been the Board President?</a:t>
            </a:r>
            <a:endParaRPr sz="4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●"/>
            </a:pPr>
            <a:r>
              <a:rPr lang="en-US" sz="4100">
                <a:latin typeface="Gill Sans"/>
                <a:ea typeface="Gill Sans"/>
                <a:cs typeface="Gill Sans"/>
                <a:sym typeface="Gill Sans"/>
              </a:rPr>
              <a:t>How did you come to be the Board President?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●"/>
            </a:pPr>
            <a:r>
              <a:rPr lang="en-US" sz="4100">
                <a:latin typeface="Gill Sans"/>
                <a:ea typeface="Gill Sans"/>
                <a:cs typeface="Gill Sans"/>
                <a:sym typeface="Gill Sans"/>
              </a:rPr>
              <a:t>What do you see the Role of the Board President is?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The Board President is NOT</a:t>
            </a:r>
            <a:endParaRPr sz="3600"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A Queen or King </a:t>
            </a:r>
            <a:r>
              <a:rPr lang="en-US"/>
              <a:t>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Only duties and power granted to the Board President by Board Policy are exercised by the President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The Final Word on Board actions </a:t>
            </a:r>
            <a:r>
              <a:rPr lang="en-US"/>
              <a:t>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President has one vote and must work with other Board members in order to pass a Board action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The Spokesperson for the Board </a:t>
            </a:r>
            <a:r>
              <a:rPr lang="en-US"/>
              <a:t>-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Unless this duty is specifically granted to the President by Board policy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160009">
            <a:off x="7455869" y="2528868"/>
            <a:ext cx="2779937" cy="277993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BOARD POLICY</a:t>
            </a:r>
            <a:endParaRPr sz="3600"/>
          </a:p>
        </p:txBody>
      </p:sp>
      <p:sp>
        <p:nvSpPr>
          <p:cNvPr id="129" name="Google Shape;129;p17"/>
          <p:cNvSpPr txBox="1"/>
          <p:nvPr/>
        </p:nvSpPr>
        <p:spPr>
          <a:xfrm>
            <a:off x="581200" y="1853175"/>
            <a:ext cx="11029500" cy="4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Board Policy in the B section outlines the roles of Board Officers for a Board using a traditional governance structure.</a:t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The Governance Process policies will outline these roles for a Board using the Policy Governance model.</a:t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The Board should also have a set of “Norms and Agreements” for how the Board will conduct business, how Board members will treat each other and how the Board will interact with the Superintendent.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THE BOARD PRESIDENT AND THE SUPERINTENDENT</a:t>
            </a:r>
            <a:endParaRPr sz="3600"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President is the “Bridge” between the Board and the Superintendent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President should represent both the Board and the Superintendent fairly to each other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Students will not be successful unless the Board and Superintendent work together as a team to Govern well</a:t>
            </a:r>
            <a:endParaRPr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550" y="2178800"/>
            <a:ext cx="5410149" cy="3682201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GROUP DISCUSSION</a:t>
            </a:r>
            <a:endParaRPr sz="3600"/>
          </a:p>
        </p:txBody>
      </p:sp>
      <p:sp>
        <p:nvSpPr>
          <p:cNvPr id="146" name="Google Shape;146;p19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Talk about </a:t>
            </a: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with your group about: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How well does your Board follow its own policy?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How is the relationship between the Board and the Superintendent?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Are there specific areas that have become problematic?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EFFECTIVE BOARD MEETINGS</a:t>
            </a:r>
            <a:endParaRPr sz="3600"/>
          </a:p>
        </p:txBody>
      </p:sp>
      <p:sp>
        <p:nvSpPr>
          <p:cNvPr id="153" name="Google Shape;153;p20"/>
          <p:cNvSpPr txBox="1"/>
          <p:nvPr/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Types of Board meetings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Robert's</a:t>
            </a: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 Rules of Order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All Board members have an opportunity to be heard and have their questions answered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Board Actions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●"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Board Self Evaluation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276e8e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276E8E"/>
      </a:accent1>
      <a:accent2>
        <a:srgbClr val="15113E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